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9" r:id="rId2"/>
  </p:sldMasterIdLst>
  <p:notesMasterIdLst>
    <p:notesMasterId r:id="rId53"/>
  </p:notesMasterIdLst>
  <p:handoutMasterIdLst>
    <p:handoutMasterId r:id="rId54"/>
  </p:handoutMasterIdLst>
  <p:sldIdLst>
    <p:sldId id="542" r:id="rId3"/>
    <p:sldId id="1013" r:id="rId4"/>
    <p:sldId id="990" r:id="rId5"/>
    <p:sldId id="1255" r:id="rId6"/>
    <p:sldId id="859" r:id="rId7"/>
    <p:sldId id="860" r:id="rId8"/>
    <p:sldId id="919" r:id="rId9"/>
    <p:sldId id="1256" r:id="rId10"/>
    <p:sldId id="920" r:id="rId11"/>
    <p:sldId id="917" r:id="rId12"/>
    <p:sldId id="918" r:id="rId13"/>
    <p:sldId id="1258" r:id="rId14"/>
    <p:sldId id="1257" r:id="rId15"/>
    <p:sldId id="1259" r:id="rId16"/>
    <p:sldId id="992" r:id="rId17"/>
    <p:sldId id="862" r:id="rId18"/>
    <p:sldId id="1260" r:id="rId19"/>
    <p:sldId id="1002" r:id="rId20"/>
    <p:sldId id="861" r:id="rId21"/>
    <p:sldId id="1261" r:id="rId22"/>
    <p:sldId id="335" r:id="rId23"/>
    <p:sldId id="333" r:id="rId24"/>
    <p:sldId id="336" r:id="rId25"/>
    <p:sldId id="377" r:id="rId26"/>
    <p:sldId id="1262" r:id="rId27"/>
    <p:sldId id="833" r:id="rId28"/>
    <p:sldId id="1012" r:id="rId29"/>
    <p:sldId id="371" r:id="rId30"/>
    <p:sldId id="363" r:id="rId31"/>
    <p:sldId id="413" r:id="rId32"/>
    <p:sldId id="394" r:id="rId33"/>
    <p:sldId id="881" r:id="rId34"/>
    <p:sldId id="989" r:id="rId35"/>
    <p:sldId id="866" r:id="rId36"/>
    <p:sldId id="290" r:id="rId37"/>
    <p:sldId id="291" r:id="rId38"/>
    <p:sldId id="274" r:id="rId39"/>
    <p:sldId id="275" r:id="rId40"/>
    <p:sldId id="863" r:id="rId41"/>
    <p:sldId id="864" r:id="rId42"/>
    <p:sldId id="359" r:id="rId43"/>
    <p:sldId id="883" r:id="rId44"/>
    <p:sldId id="521" r:id="rId45"/>
    <p:sldId id="276" r:id="rId46"/>
    <p:sldId id="869" r:id="rId47"/>
    <p:sldId id="879" r:id="rId48"/>
    <p:sldId id="510" r:id="rId49"/>
    <p:sldId id="882" r:id="rId50"/>
    <p:sldId id="915" r:id="rId51"/>
    <p:sldId id="916" r:id="rId52"/>
  </p:sldIdLst>
  <p:sldSz cx="9144000" cy="6858000" type="screen4x3"/>
  <p:notesSz cx="7302500" cy="9586913"/>
  <p:custDataLst>
    <p:tags r:id="rId55"/>
  </p:custDataLst>
  <p:defaultTex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39" autoAdjust="0"/>
    <p:restoredTop sz="94660"/>
  </p:normalViewPr>
  <p:slideViewPr>
    <p:cSldViewPr snapToObjects="1">
      <p:cViewPr varScale="1">
        <p:scale>
          <a:sx n="98" d="100"/>
          <a:sy n="98" d="100"/>
        </p:scale>
        <p:origin x="400" y="192"/>
      </p:cViewPr>
      <p:guideLst/>
    </p:cSldViewPr>
  </p:slideViewPr>
  <p:notesTextViewPr>
    <p:cViewPr>
      <p:scale>
        <a:sx n="1" d="1"/>
        <a:sy n="1" d="1"/>
      </p:scale>
      <p:origin x="0" y="0"/>
    </p:cViewPr>
  </p:notesText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gs" Target="tags/tag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DEFB8CD1-E3C6-EA4D-B41D-A7BC77C60265}"/>
              </a:ext>
            </a:extLst>
          </p:cNvPr>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a:latin typeface="Times New Roman" pitchFamily="18" charset="0"/>
              </a:defRPr>
            </a:lvl1pPr>
          </a:lstStyle>
          <a:p>
            <a:pPr>
              <a:defRPr/>
            </a:pPr>
            <a:r>
              <a:rPr lang="en-US"/>
              <a:t>DAC 2001 Tutorial</a:t>
            </a:r>
          </a:p>
        </p:txBody>
      </p:sp>
      <p:sp>
        <p:nvSpPr>
          <p:cNvPr id="252931" name="Rectangle 3">
            <a:extLst>
              <a:ext uri="{FF2B5EF4-FFF2-40B4-BE49-F238E27FC236}">
                <a16:creationId xmlns:a16="http://schemas.microsoft.com/office/drawing/2014/main" id="{02CB671A-ABAC-4C4D-A034-831D5E3C8966}"/>
              </a:ext>
            </a:extLst>
          </p:cNvPr>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a:latin typeface="Times New Roman" pitchFamily="18" charset="0"/>
              </a:defRPr>
            </a:lvl1pPr>
          </a:lstStyle>
          <a:p>
            <a:pPr>
              <a:defRPr/>
            </a:pPr>
            <a:endParaRPr lang="en-US"/>
          </a:p>
        </p:txBody>
      </p:sp>
      <p:sp>
        <p:nvSpPr>
          <p:cNvPr id="252932" name="Rectangle 4">
            <a:extLst>
              <a:ext uri="{FF2B5EF4-FFF2-40B4-BE49-F238E27FC236}">
                <a16:creationId xmlns:a16="http://schemas.microsoft.com/office/drawing/2014/main" id="{18B2A5EF-BE20-654A-BAF8-5D40C190E93C}"/>
              </a:ext>
            </a:extLst>
          </p:cNvPr>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a:latin typeface="Times New Roman" pitchFamily="18" charset="0"/>
                <a:cs typeface="Times New Roman" pitchFamily="18" charset="0"/>
              </a:defRPr>
            </a:lvl1pPr>
          </a:lstStyle>
          <a:p>
            <a:pPr>
              <a:defRPr/>
            </a:pPr>
            <a:r>
              <a:rPr lang="en-US"/>
              <a:t>©R.A. Rutenbar, 2001</a:t>
            </a:r>
          </a:p>
        </p:txBody>
      </p:sp>
      <p:sp>
        <p:nvSpPr>
          <p:cNvPr id="252933" name="Rectangle 5">
            <a:extLst>
              <a:ext uri="{FF2B5EF4-FFF2-40B4-BE49-F238E27FC236}">
                <a16:creationId xmlns:a16="http://schemas.microsoft.com/office/drawing/2014/main" id="{B44A3A9E-513E-3843-8D70-432260669ECA}"/>
              </a:ext>
            </a:extLst>
          </p:cNvPr>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a:latin typeface="Times New Roman" pitchFamily="18" charset="0"/>
              </a:defRPr>
            </a:lvl1pPr>
          </a:lstStyle>
          <a:p>
            <a:pPr>
              <a:defRPr/>
            </a:pPr>
            <a:fld id="{B6A9215F-1F57-B14F-9F8D-28849121B5B8}" type="slidenum">
              <a:rPr lang="en-US"/>
              <a:pPr>
                <a:defRPr/>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a:extLst>
              <a:ext uri="{FF2B5EF4-FFF2-40B4-BE49-F238E27FC236}">
                <a16:creationId xmlns:a16="http://schemas.microsoft.com/office/drawing/2014/main" id="{B303F314-2EC4-BD46-B611-B6EECD8E6701}"/>
              </a:ext>
            </a:extLst>
          </p:cNvPr>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Times New Roman" pitchFamily="18" charset="0"/>
              </a:defRPr>
            </a:lvl1pPr>
          </a:lstStyle>
          <a:p>
            <a:pPr>
              <a:defRPr/>
            </a:pPr>
            <a:endParaRPr lang="en-US"/>
          </a:p>
        </p:txBody>
      </p:sp>
      <p:sp>
        <p:nvSpPr>
          <p:cNvPr id="408579" name="Rectangle 3">
            <a:extLst>
              <a:ext uri="{FF2B5EF4-FFF2-40B4-BE49-F238E27FC236}">
                <a16:creationId xmlns:a16="http://schemas.microsoft.com/office/drawing/2014/main" id="{5A58C81A-8859-0641-AA7E-72FF5D0350FA}"/>
              </a:ext>
            </a:extLst>
          </p:cNvPr>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Times New Roman" pitchFamily="18" charset="0"/>
              </a:defRPr>
            </a:lvl1pPr>
          </a:lstStyle>
          <a:p>
            <a:pPr>
              <a:defRPr/>
            </a:pPr>
            <a:endParaRPr lang="en-US"/>
          </a:p>
        </p:txBody>
      </p:sp>
      <p:sp>
        <p:nvSpPr>
          <p:cNvPr id="3076" name="Rectangle 4">
            <a:extLst>
              <a:ext uri="{FF2B5EF4-FFF2-40B4-BE49-F238E27FC236}">
                <a16:creationId xmlns:a16="http://schemas.microsoft.com/office/drawing/2014/main" id="{2885429B-D7C6-964F-B9A4-0EB94113F202}"/>
              </a:ext>
            </a:extLst>
          </p:cNvPr>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8581" name="Rectangle 5">
            <a:extLst>
              <a:ext uri="{FF2B5EF4-FFF2-40B4-BE49-F238E27FC236}">
                <a16:creationId xmlns:a16="http://schemas.microsoft.com/office/drawing/2014/main" id="{58845E8A-A302-3B42-B467-979F00474BE1}"/>
              </a:ext>
            </a:extLst>
          </p:cNvPr>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08582" name="Rectangle 6">
            <a:extLst>
              <a:ext uri="{FF2B5EF4-FFF2-40B4-BE49-F238E27FC236}">
                <a16:creationId xmlns:a16="http://schemas.microsoft.com/office/drawing/2014/main" id="{F4D0D11F-8829-DA4A-9FF6-28D9EAB7045C}"/>
              </a:ext>
            </a:extLst>
          </p:cNvPr>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Times New Roman" pitchFamily="18" charset="0"/>
              </a:defRPr>
            </a:lvl1pPr>
          </a:lstStyle>
          <a:p>
            <a:pPr>
              <a:defRPr/>
            </a:pPr>
            <a:endParaRPr lang="en-US"/>
          </a:p>
        </p:txBody>
      </p:sp>
      <p:sp>
        <p:nvSpPr>
          <p:cNvPr id="408583" name="Rectangle 7">
            <a:extLst>
              <a:ext uri="{FF2B5EF4-FFF2-40B4-BE49-F238E27FC236}">
                <a16:creationId xmlns:a16="http://schemas.microsoft.com/office/drawing/2014/main" id="{79C756EB-0E5B-EE40-96F5-369F539E27FB}"/>
              </a:ext>
            </a:extLst>
          </p:cNvPr>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Times New Roman" pitchFamily="18" charset="0"/>
              </a:defRPr>
            </a:lvl1pPr>
          </a:lstStyle>
          <a:p>
            <a:pPr>
              <a:defRPr/>
            </a:pPr>
            <a:fld id="{7B56946D-2558-CD46-84CA-BACBEE37DC6E}"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FE0D0273-BB2C-894E-8304-768BCAA5DE20}"/>
              </a:ext>
            </a:extLst>
          </p:cNvPr>
          <p:cNvSpPr>
            <a:spLocks noGrp="1" noRot="1" noChangeAspect="1" noChangeArrowheads="1" noTextEdit="1"/>
          </p:cNvSpPr>
          <p:nvPr>
            <p:ph type="sldImg"/>
          </p:nvPr>
        </p:nvSpPr>
        <p:spPr>
          <a:ln/>
        </p:spPr>
      </p:sp>
      <p:sp>
        <p:nvSpPr>
          <p:cNvPr id="6146" name="Notes Placeholder 2">
            <a:extLst>
              <a:ext uri="{FF2B5EF4-FFF2-40B4-BE49-F238E27FC236}">
                <a16:creationId xmlns:a16="http://schemas.microsoft.com/office/drawing/2014/main" id="{B75C18E8-4F94-754D-84F0-D18B2A0D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147" name="Slide Number Placeholder 3">
            <a:extLst>
              <a:ext uri="{FF2B5EF4-FFF2-40B4-BE49-F238E27FC236}">
                <a16:creationId xmlns:a16="http://schemas.microsoft.com/office/drawing/2014/main" id="{11B38631-DB8D-5840-855A-06FFCF2314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4020202020204" pitchFamily="34" charset="0"/>
              </a:defRPr>
            </a:lvl1pPr>
            <a:lvl2pPr marL="742950" indent="-285750">
              <a:defRPr sz="2400" b="1">
                <a:solidFill>
                  <a:schemeClr val="tx1"/>
                </a:solidFill>
                <a:latin typeface="Arial Narrow" panose="020B0604020202020204" pitchFamily="34" charset="0"/>
              </a:defRPr>
            </a:lvl2pPr>
            <a:lvl3pPr marL="1143000" indent="-228600">
              <a:defRPr sz="2400" b="1">
                <a:solidFill>
                  <a:schemeClr val="tx1"/>
                </a:solidFill>
                <a:latin typeface="Arial Narrow" panose="020B0604020202020204" pitchFamily="34" charset="0"/>
              </a:defRPr>
            </a:lvl3pPr>
            <a:lvl4pPr marL="1600200" indent="-228600">
              <a:defRPr sz="2400" b="1">
                <a:solidFill>
                  <a:schemeClr val="tx1"/>
                </a:solidFill>
                <a:latin typeface="Arial Narrow" panose="020B0604020202020204" pitchFamily="34" charset="0"/>
              </a:defRPr>
            </a:lvl4pPr>
            <a:lvl5pPr marL="2057400" indent="-228600">
              <a:defRPr sz="2400" b="1">
                <a:solidFill>
                  <a:schemeClr val="tx1"/>
                </a:solidFill>
                <a:latin typeface="Arial Narrow" panose="020B0604020202020204" pitchFamily="34" charset="0"/>
              </a:defRPr>
            </a:lvl5pPr>
            <a:lvl6pPr marL="2514600" indent="-228600" eaLnBrk="0" fontAlgn="base" hangingPunct="0">
              <a:spcBef>
                <a:spcPct val="0"/>
              </a:spcBef>
              <a:spcAft>
                <a:spcPct val="0"/>
              </a:spcAft>
              <a:defRPr sz="2400" b="1">
                <a:solidFill>
                  <a:schemeClr val="tx1"/>
                </a:solidFill>
                <a:latin typeface="Arial Narrow" panose="020B0604020202020204" pitchFamily="34" charset="0"/>
              </a:defRPr>
            </a:lvl6pPr>
            <a:lvl7pPr marL="2971800" indent="-228600" eaLnBrk="0" fontAlgn="base" hangingPunct="0">
              <a:spcBef>
                <a:spcPct val="0"/>
              </a:spcBef>
              <a:spcAft>
                <a:spcPct val="0"/>
              </a:spcAft>
              <a:defRPr sz="2400" b="1">
                <a:solidFill>
                  <a:schemeClr val="tx1"/>
                </a:solidFill>
                <a:latin typeface="Arial Narrow" panose="020B0604020202020204" pitchFamily="34" charset="0"/>
              </a:defRPr>
            </a:lvl7pPr>
            <a:lvl8pPr marL="3429000" indent="-228600" eaLnBrk="0" fontAlgn="base" hangingPunct="0">
              <a:spcBef>
                <a:spcPct val="0"/>
              </a:spcBef>
              <a:spcAft>
                <a:spcPct val="0"/>
              </a:spcAft>
              <a:defRPr sz="2400" b="1">
                <a:solidFill>
                  <a:schemeClr val="tx1"/>
                </a:solidFill>
                <a:latin typeface="Arial Narrow" panose="020B0604020202020204" pitchFamily="34" charset="0"/>
              </a:defRPr>
            </a:lvl8pPr>
            <a:lvl9pPr marL="3886200" indent="-228600" eaLnBrk="0" fontAlgn="base" hangingPunct="0">
              <a:spcBef>
                <a:spcPct val="0"/>
              </a:spcBef>
              <a:spcAft>
                <a:spcPct val="0"/>
              </a:spcAft>
              <a:defRPr sz="2400" b="1">
                <a:solidFill>
                  <a:schemeClr val="tx1"/>
                </a:solidFill>
                <a:latin typeface="Arial Narrow" panose="020B0604020202020204" pitchFamily="34" charset="0"/>
              </a:defRPr>
            </a:lvl9pPr>
          </a:lstStyle>
          <a:p>
            <a:fld id="{15AD3C21-FE31-2E42-9DE7-0671E1D14EE9}" type="slidenum">
              <a:rPr lang="en-US" altLang="en-US" sz="1200" b="0" smtClean="0">
                <a:latin typeface="Times New Roman" panose="02020603050405020304" pitchFamily="18" charset="0"/>
              </a:rPr>
              <a:pPr/>
              <a:t>1</a:t>
            </a:fld>
            <a:endParaRPr lang="en-US" altLang="en-US" sz="1200" b="0">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357380E7-6070-AD49-865C-4ED1CC101C1D}"/>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31747" name="Rectangle 3">
            <a:extLst>
              <a:ext uri="{FF2B5EF4-FFF2-40B4-BE49-F238E27FC236}">
                <a16:creationId xmlns:a16="http://schemas.microsoft.com/office/drawing/2014/main" id="{F92E91D9-DDFB-B343-9E4A-B122D2ED976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01B081CB-F2C2-EA49-8360-29C03E94E4C0}" type="datetime4">
              <a:rPr lang="en-US" altLang="en-US" smtClean="0">
                <a:latin typeface="Times New Roman" panose="02020603050405020304" pitchFamily="18" charset="0"/>
              </a:rPr>
              <a:pPr/>
              <a:t>February 1, 2021</a:t>
            </a:fld>
            <a:endParaRPr lang="en-US" altLang="en-US">
              <a:latin typeface="Times New Roman" panose="02020603050405020304" pitchFamily="18" charset="0"/>
            </a:endParaRPr>
          </a:p>
        </p:txBody>
      </p:sp>
      <p:sp>
        <p:nvSpPr>
          <p:cNvPr id="31748" name="Rectangle 6">
            <a:extLst>
              <a:ext uri="{FF2B5EF4-FFF2-40B4-BE49-F238E27FC236}">
                <a16:creationId xmlns:a16="http://schemas.microsoft.com/office/drawing/2014/main" id="{0C980F87-D47F-DB4C-9017-5ABECF8FBD8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31749" name="Rectangle 7">
            <a:extLst>
              <a:ext uri="{FF2B5EF4-FFF2-40B4-BE49-F238E27FC236}">
                <a16:creationId xmlns:a16="http://schemas.microsoft.com/office/drawing/2014/main" id="{A6C55231-3814-5D4C-BD10-559AF5D020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B6D52E64-8488-8345-9B5C-715BFE6AEC60}"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
        <p:nvSpPr>
          <p:cNvPr id="31750" name="Rectangle 2">
            <a:extLst>
              <a:ext uri="{FF2B5EF4-FFF2-40B4-BE49-F238E27FC236}">
                <a16:creationId xmlns:a16="http://schemas.microsoft.com/office/drawing/2014/main" id="{34F2317D-F939-1F4C-BF5B-47917831BA74}"/>
              </a:ext>
            </a:extLst>
          </p:cNvPr>
          <p:cNvSpPr>
            <a:spLocks noGrp="1" noRot="1" noChangeAspect="1" noChangeArrowheads="1" noTextEdit="1"/>
          </p:cNvSpPr>
          <p:nvPr>
            <p:ph type="sldImg"/>
          </p:nvPr>
        </p:nvSpPr>
        <p:spPr>
          <a:ln/>
        </p:spPr>
      </p:sp>
      <p:sp>
        <p:nvSpPr>
          <p:cNvPr id="31751" name="Rectangle 3">
            <a:extLst>
              <a:ext uri="{FF2B5EF4-FFF2-40B4-BE49-F238E27FC236}">
                <a16:creationId xmlns:a16="http://schemas.microsoft.com/office/drawing/2014/main" id="{E0EE3D0A-3C77-7843-8B8E-9C386678D4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a:p>
        </p:txBody>
      </p:sp>
    </p:spTree>
    <p:extLst>
      <p:ext uri="{BB962C8B-B14F-4D97-AF65-F5344CB8AC3E}">
        <p14:creationId xmlns:p14="http://schemas.microsoft.com/office/powerpoint/2010/main" val="882923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99EB10E-3DED-404F-92FC-3A5EC9E76E6B}"/>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35843" name="Rectangle 3">
            <a:extLst>
              <a:ext uri="{FF2B5EF4-FFF2-40B4-BE49-F238E27FC236}">
                <a16:creationId xmlns:a16="http://schemas.microsoft.com/office/drawing/2014/main" id="{2E28CD46-3E8E-D94C-BD23-F1E8538B3AD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9F0CAF17-D460-D84E-AA5E-A66B44FB8BD9}" type="datetime4">
              <a:rPr lang="en-US" altLang="en-US" smtClean="0">
                <a:latin typeface="Times New Roman" panose="02020603050405020304" pitchFamily="18" charset="0"/>
              </a:rPr>
              <a:pPr/>
              <a:t>February 1, 2021</a:t>
            </a:fld>
            <a:endParaRPr lang="en-US" altLang="en-US">
              <a:latin typeface="Times New Roman" panose="02020603050405020304" pitchFamily="18" charset="0"/>
            </a:endParaRPr>
          </a:p>
        </p:txBody>
      </p:sp>
      <p:sp>
        <p:nvSpPr>
          <p:cNvPr id="35844" name="Rectangle 6">
            <a:extLst>
              <a:ext uri="{FF2B5EF4-FFF2-40B4-BE49-F238E27FC236}">
                <a16:creationId xmlns:a16="http://schemas.microsoft.com/office/drawing/2014/main" id="{DC2FBF98-AD87-414F-ACA7-271DA73B415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35845" name="Rectangle 7">
            <a:extLst>
              <a:ext uri="{FF2B5EF4-FFF2-40B4-BE49-F238E27FC236}">
                <a16:creationId xmlns:a16="http://schemas.microsoft.com/office/drawing/2014/main" id="{3EEC6731-8516-BD40-ACE3-187C9F1A60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A53BDAA8-E4F5-3249-AC3D-4D927D6D6D57}" type="slidenum">
              <a:rPr lang="en-US" altLang="en-US" smtClean="0">
                <a:latin typeface="Times New Roman" panose="02020603050405020304" pitchFamily="18" charset="0"/>
              </a:rPr>
              <a:pPr/>
              <a:t>38</a:t>
            </a:fld>
            <a:endParaRPr lang="en-US" altLang="en-US">
              <a:latin typeface="Times New Roman" panose="02020603050405020304" pitchFamily="18" charset="0"/>
            </a:endParaRPr>
          </a:p>
        </p:txBody>
      </p:sp>
      <p:sp>
        <p:nvSpPr>
          <p:cNvPr id="35846" name="Rectangle 2">
            <a:extLst>
              <a:ext uri="{FF2B5EF4-FFF2-40B4-BE49-F238E27FC236}">
                <a16:creationId xmlns:a16="http://schemas.microsoft.com/office/drawing/2014/main" id="{AD57E25C-E6A9-574A-B530-E94BAB80A24A}"/>
              </a:ext>
            </a:extLst>
          </p:cNvPr>
          <p:cNvSpPr>
            <a:spLocks noGrp="1" noRot="1" noChangeAspect="1" noChangeArrowheads="1" noTextEdit="1"/>
          </p:cNvSpPr>
          <p:nvPr>
            <p:ph type="sldImg"/>
          </p:nvPr>
        </p:nvSpPr>
        <p:spPr>
          <a:ln/>
        </p:spPr>
      </p:sp>
      <p:sp>
        <p:nvSpPr>
          <p:cNvPr id="35847" name="Rectangle 3">
            <a:extLst>
              <a:ext uri="{FF2B5EF4-FFF2-40B4-BE49-F238E27FC236}">
                <a16:creationId xmlns:a16="http://schemas.microsoft.com/office/drawing/2014/main" id="{C2AE9F3D-8515-A440-8787-CCB891C9E6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3658645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Gyroscope – </a:t>
            </a:r>
            <a:r>
              <a:rPr lang="en-IN" sz="1200" b="0" i="0" kern="1200" dirty="0">
                <a:solidFill>
                  <a:schemeClr val="tx1"/>
                </a:solidFill>
                <a:effectLst/>
                <a:latin typeface="+mn-lt"/>
                <a:ea typeface="+mn-ea"/>
                <a:cs typeface="+mn-cs"/>
              </a:rPr>
              <a:t>A gyroscope is a device that uses Earth's gravity to help determine orientation.</a:t>
            </a:r>
            <a:endParaRPr lang="en-US" dirty="0"/>
          </a:p>
          <a:p>
            <a:endParaRPr lang="en-US" dirty="0"/>
          </a:p>
          <a:p>
            <a:r>
              <a:rPr lang="en-IN" sz="1200" b="0" i="0" kern="1200" dirty="0">
                <a:solidFill>
                  <a:schemeClr val="tx1"/>
                </a:solidFill>
                <a:effectLst/>
                <a:latin typeface="+mn-lt"/>
                <a:ea typeface="+mn-ea"/>
                <a:cs typeface="+mn-cs"/>
              </a:rPr>
              <a:t>An accelerometer is a compact device designed to measure non-gravitational acceleration. </a:t>
            </a:r>
            <a:endParaRPr lang="en-US" dirty="0"/>
          </a:p>
        </p:txBody>
      </p:sp>
      <p:sp>
        <p:nvSpPr>
          <p:cNvPr id="4" name="Slide Number Placeholder 3"/>
          <p:cNvSpPr>
            <a:spLocks noGrp="1"/>
          </p:cNvSpPr>
          <p:nvPr>
            <p:ph type="sldNum" sz="quarter" idx="5"/>
          </p:nvPr>
        </p:nvSpPr>
        <p:spPr/>
        <p:txBody>
          <a:bodyPr/>
          <a:lstStyle/>
          <a:p>
            <a:fld id="{CC45A8A3-9FBB-431D-AAA8-BEEA360F5701}" type="slidenum">
              <a:rPr lang="en-US" smtClean="0"/>
              <a:t>39</a:t>
            </a:fld>
            <a:endParaRPr lang="en-US"/>
          </a:p>
        </p:txBody>
      </p:sp>
    </p:spTree>
    <p:extLst>
      <p:ext uri="{BB962C8B-B14F-4D97-AF65-F5344CB8AC3E}">
        <p14:creationId xmlns:p14="http://schemas.microsoft.com/office/powerpoint/2010/main" val="4253553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9F38975-EAB6-7641-902C-81A24D6AB3E3}"/>
              </a:ext>
            </a:extLst>
          </p:cNvPr>
          <p:cNvSpPr>
            <a:spLocks noGrp="1" noChangeArrowheads="1"/>
          </p:cNvSpPr>
          <p:nvPr>
            <p:ph type="sldNum" sz="quarter" idx="5"/>
          </p:nvPr>
        </p:nvSpPr>
        <p:spPr>
          <a:ln/>
        </p:spPr>
        <p:txBody>
          <a:bodyPr/>
          <a:lstStyle/>
          <a:p>
            <a:fld id="{6F754CD5-8A70-F04E-84E2-1537BE25A8A0}" type="slidenum">
              <a:rPr lang="en-US" altLang="en-US"/>
              <a:pPr/>
              <a:t>41</a:t>
            </a:fld>
            <a:endParaRPr lang="en-US" altLang="en-US"/>
          </a:p>
        </p:txBody>
      </p:sp>
      <p:sp>
        <p:nvSpPr>
          <p:cNvPr id="166914" name="Rectangle 2">
            <a:extLst>
              <a:ext uri="{FF2B5EF4-FFF2-40B4-BE49-F238E27FC236}">
                <a16:creationId xmlns:a16="http://schemas.microsoft.com/office/drawing/2014/main" id="{6BA8D52A-7916-B24E-AECA-288CDFFEC759}"/>
              </a:ext>
            </a:extLst>
          </p:cNvPr>
          <p:cNvSpPr>
            <a:spLocks noGrp="1" noRot="1" noChangeAspect="1" noChangeArrowheads="1" noTextEdit="1"/>
          </p:cNvSpPr>
          <p:nvPr>
            <p:ph type="sldImg"/>
          </p:nvPr>
        </p:nvSpPr>
        <p:spPr>
          <a:ln/>
        </p:spPr>
      </p:sp>
      <p:sp>
        <p:nvSpPr>
          <p:cNvPr id="166915" name="Rectangle 3">
            <a:extLst>
              <a:ext uri="{FF2B5EF4-FFF2-40B4-BE49-F238E27FC236}">
                <a16:creationId xmlns:a16="http://schemas.microsoft.com/office/drawing/2014/main" id="{3E62B50E-F0E1-D149-B7C8-E02254ACF2F9}"/>
              </a:ext>
            </a:extLst>
          </p:cNvPr>
          <p:cNvSpPr>
            <a:spLocks noGrp="1" noChangeArrowheads="1"/>
          </p:cNvSpPr>
          <p:nvPr>
            <p:ph type="body" idx="1"/>
          </p:nvPr>
        </p:nvSpPr>
        <p:spPr/>
        <p:txBody>
          <a:bodyPr/>
          <a:lstStyle/>
          <a:p>
            <a:r>
              <a:rPr lang="en-US" altLang="en-US" dirty="0"/>
              <a:t>Note that the CDN solution may easily move the web server and application server to edge proxy nodes, but the centralized database server quickly becomes a performance bottleneck</a:t>
            </a:r>
          </a:p>
        </p:txBody>
      </p:sp>
    </p:spTree>
    <p:extLst>
      <p:ext uri="{BB962C8B-B14F-4D97-AF65-F5344CB8AC3E}">
        <p14:creationId xmlns:p14="http://schemas.microsoft.com/office/powerpoint/2010/main" val="268174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CA5FE651-C72F-458B-8875-A71B8C074CDA}"/>
              </a:ext>
            </a:extLst>
          </p:cNvPr>
          <p:cNvSpPr>
            <a:spLocks noGrp="1" noChangeArrowheads="1"/>
          </p:cNvSpPr>
          <p:nvPr>
            <p:ph type="sldNum" sz="quarter" idx="5"/>
          </p:nvPr>
        </p:nvSpPr>
        <p:spPr>
          <a:noFill/>
        </p:spPr>
        <p:txBody>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fld id="{1483AB79-B84A-4232-B91A-996498810EA3}" type="slidenum">
              <a:rPr lang="en-US" altLang="en-US" sz="1200" smtClean="0"/>
              <a:pPr/>
              <a:t>43</a:t>
            </a:fld>
            <a:endParaRPr lang="en-US" altLang="en-US" sz="1200"/>
          </a:p>
        </p:txBody>
      </p:sp>
      <p:sp>
        <p:nvSpPr>
          <p:cNvPr id="46083" name="Rectangle 2">
            <a:extLst>
              <a:ext uri="{FF2B5EF4-FFF2-40B4-BE49-F238E27FC236}">
                <a16:creationId xmlns:a16="http://schemas.microsoft.com/office/drawing/2014/main" id="{10FA1169-6561-475E-9677-FFBF4FFFD9E1}"/>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4B2239E1-2AC5-49C8-8D61-6DD61C76793D}"/>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263097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A400DEF-7411-0A4D-A326-43DCBFC5BCB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47107" name="Rectangle 3">
            <a:extLst>
              <a:ext uri="{FF2B5EF4-FFF2-40B4-BE49-F238E27FC236}">
                <a16:creationId xmlns:a16="http://schemas.microsoft.com/office/drawing/2014/main" id="{6419D59A-1A5E-8A4E-AC6C-0ECE2F7F4AD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12D3F279-9AE5-6D45-98CB-1F5DB85E0E64}" type="datetime4">
              <a:rPr lang="en-US" altLang="en-US" smtClean="0">
                <a:latin typeface="Times New Roman" panose="02020603050405020304" pitchFamily="18" charset="0"/>
              </a:rPr>
              <a:pPr/>
              <a:t>February 1, 2021</a:t>
            </a:fld>
            <a:endParaRPr lang="en-US" altLang="en-US">
              <a:latin typeface="Times New Roman" panose="02020603050405020304" pitchFamily="18" charset="0"/>
            </a:endParaRPr>
          </a:p>
        </p:txBody>
      </p:sp>
      <p:sp>
        <p:nvSpPr>
          <p:cNvPr id="47108" name="Rectangle 6">
            <a:extLst>
              <a:ext uri="{FF2B5EF4-FFF2-40B4-BE49-F238E27FC236}">
                <a16:creationId xmlns:a16="http://schemas.microsoft.com/office/drawing/2014/main" id="{6FD78B4A-1081-2A4C-8ACD-9E409019CB2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47109" name="Rectangle 7">
            <a:extLst>
              <a:ext uri="{FF2B5EF4-FFF2-40B4-BE49-F238E27FC236}">
                <a16:creationId xmlns:a16="http://schemas.microsoft.com/office/drawing/2014/main" id="{CBF76F1D-5CA3-F842-88B3-7A93A88583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85BDC4F0-0D06-7442-981F-269F2F9DAFC2}" type="slidenum">
              <a:rPr lang="en-US" altLang="en-US" smtClean="0">
                <a:latin typeface="Times New Roman" panose="02020603050405020304" pitchFamily="18" charset="0"/>
              </a:rPr>
              <a:pPr/>
              <a:t>44</a:t>
            </a:fld>
            <a:endParaRPr lang="en-US" altLang="en-US">
              <a:latin typeface="Times New Roman" panose="02020603050405020304" pitchFamily="18" charset="0"/>
            </a:endParaRPr>
          </a:p>
        </p:txBody>
      </p:sp>
      <p:sp>
        <p:nvSpPr>
          <p:cNvPr id="47110" name="Rectangle 2">
            <a:extLst>
              <a:ext uri="{FF2B5EF4-FFF2-40B4-BE49-F238E27FC236}">
                <a16:creationId xmlns:a16="http://schemas.microsoft.com/office/drawing/2014/main" id="{0A153F9B-91C2-734A-8CA3-D68DE2CC7718}"/>
              </a:ext>
            </a:extLst>
          </p:cNvPr>
          <p:cNvSpPr>
            <a:spLocks noGrp="1" noRot="1" noChangeAspect="1" noChangeArrowheads="1" noTextEdit="1"/>
          </p:cNvSpPr>
          <p:nvPr>
            <p:ph type="sldImg"/>
          </p:nvPr>
        </p:nvSpPr>
        <p:spPr>
          <a:ln/>
        </p:spPr>
      </p:sp>
      <p:sp>
        <p:nvSpPr>
          <p:cNvPr id="47111" name="Rectangle 3">
            <a:extLst>
              <a:ext uri="{FF2B5EF4-FFF2-40B4-BE49-F238E27FC236}">
                <a16:creationId xmlns:a16="http://schemas.microsoft.com/office/drawing/2014/main" id="{425B69AF-2360-CE44-8E8C-9E2C5CFC0E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348178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569C43A4-8C67-4041-B882-29EEEB70A8DE}"/>
              </a:ext>
            </a:extLst>
          </p:cNvPr>
          <p:cNvSpPr>
            <a:spLocks noGrp="1" noChangeArrowheads="1"/>
          </p:cNvSpPr>
          <p:nvPr>
            <p:ph type="sldNum" sz="quarter" idx="5"/>
          </p:nvPr>
        </p:nvSpPr>
        <p:spPr>
          <a:noFill/>
        </p:spPr>
        <p:txBody>
          <a:bodyPr/>
          <a:lstStyle>
            <a:lvl1pPr>
              <a:defRPr sz="3600">
                <a:solidFill>
                  <a:schemeClr val="tx1"/>
                </a:solidFill>
                <a:latin typeface="Arial" panose="020B0604020202020204" pitchFamily="34" charset="0"/>
              </a:defRPr>
            </a:lvl1pPr>
            <a:lvl2pPr marL="742950" indent="-285750">
              <a:defRPr sz="3600">
                <a:solidFill>
                  <a:schemeClr val="tx1"/>
                </a:solidFill>
                <a:latin typeface="Arial" panose="020B0604020202020204" pitchFamily="34" charset="0"/>
              </a:defRPr>
            </a:lvl2pPr>
            <a:lvl3pPr marL="1143000" indent="-228600">
              <a:defRPr sz="3600">
                <a:solidFill>
                  <a:schemeClr val="tx1"/>
                </a:solidFill>
                <a:latin typeface="Arial" panose="020B0604020202020204" pitchFamily="34" charset="0"/>
              </a:defRPr>
            </a:lvl3pPr>
            <a:lvl4pPr marL="1600200" indent="-228600">
              <a:defRPr sz="3600">
                <a:solidFill>
                  <a:schemeClr val="tx1"/>
                </a:solidFill>
                <a:latin typeface="Arial" panose="020B0604020202020204" pitchFamily="34" charset="0"/>
              </a:defRPr>
            </a:lvl4pPr>
            <a:lvl5pPr marL="2057400" indent="-22860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fld id="{009AC239-D083-42D0-A5BD-B8869460A24F}" type="slidenum">
              <a:rPr lang="en-US" altLang="en-US" sz="1200" smtClean="0"/>
              <a:pPr/>
              <a:t>47</a:t>
            </a:fld>
            <a:endParaRPr lang="en-US" altLang="en-US" sz="1200"/>
          </a:p>
        </p:txBody>
      </p:sp>
      <p:sp>
        <p:nvSpPr>
          <p:cNvPr id="41987" name="Rectangle 2">
            <a:extLst>
              <a:ext uri="{FF2B5EF4-FFF2-40B4-BE49-F238E27FC236}">
                <a16:creationId xmlns:a16="http://schemas.microsoft.com/office/drawing/2014/main" id="{D9BCBE7E-5C9B-4D60-B4A5-4956EBC25CC1}"/>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FC8B12B5-51AE-4C8D-8C91-2FD2E77461CD}"/>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720213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F64717-A5A5-4C4E-9291-2F18B7410B06}" type="slidenum">
              <a:rPr lang="en-US" smtClean="0"/>
              <a:pPr>
                <a:defRPr/>
              </a:pPr>
              <a:t>11</a:t>
            </a:fld>
            <a:endParaRPr lang="en-US"/>
          </a:p>
        </p:txBody>
      </p:sp>
    </p:spTree>
    <p:extLst>
      <p:ext uri="{BB962C8B-B14F-4D97-AF65-F5344CB8AC3E}">
        <p14:creationId xmlns:p14="http://schemas.microsoft.com/office/powerpoint/2010/main" val="486563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Datacenters are large facilities that house tens of thousands</a:t>
            </a:r>
            <a:r>
              <a:rPr lang="en-US" baseline="0" dirty="0"/>
              <a:t> of networked servers. These facilities are typically owned by businesses or government organizations and require huge investments to build and operate. Just to give you an idea: a large datacenter that a company like Google or Microsoft might build…</a:t>
            </a:r>
          </a:p>
          <a:p>
            <a:endParaRPr lang="en-US" baseline="0" dirty="0"/>
          </a:p>
          <a:p>
            <a:r>
              <a:rPr lang="en-US" baseline="0" dirty="0"/>
              <a:t>There are different kinds of datacenters: There are specialized datacenters which support a particular application….</a:t>
            </a:r>
          </a:p>
          <a:p>
            <a:r>
              <a:rPr lang="en-US" baseline="0" dirty="0"/>
              <a:t>There are also cloud datacenters which are more general purpose infrastructure </a:t>
            </a:r>
            <a:endParaRPr lang="en-US" dirty="0"/>
          </a:p>
        </p:txBody>
      </p:sp>
      <p:sp>
        <p:nvSpPr>
          <p:cNvPr id="4" name="Slide Number Placeholder 3"/>
          <p:cNvSpPr>
            <a:spLocks noGrp="1"/>
          </p:cNvSpPr>
          <p:nvPr>
            <p:ph type="sldNum" sz="quarter" idx="10"/>
          </p:nvPr>
        </p:nvSpPr>
        <p:spPr/>
        <p:txBody>
          <a:bodyPr/>
          <a:lstStyle/>
          <a:p>
            <a:fld id="{9EFFA87D-4A36-4D96-80E2-F587745F739C}" type="slidenum">
              <a:rPr lang="en-US" smtClean="0">
                <a:solidFill>
                  <a:prstClr val="black"/>
                </a:solidFill>
                <a:latin typeface="Calibri"/>
              </a:rPr>
              <a:pPr/>
              <a:t>22</a:t>
            </a:fld>
            <a:endParaRPr lang="en-US">
              <a:solidFill>
                <a:prstClr val="black"/>
              </a:solidFill>
              <a:latin typeface="Calibri"/>
            </a:endParaRPr>
          </a:p>
        </p:txBody>
      </p:sp>
    </p:spTree>
    <p:extLst>
      <p:ext uri="{BB962C8B-B14F-4D97-AF65-F5344CB8AC3E}">
        <p14:creationId xmlns:p14="http://schemas.microsoft.com/office/powerpoint/2010/main" val="2350821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31950" y="698500"/>
            <a:ext cx="3770313" cy="2827338"/>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1F777CA1-7F15-48F4-B2E2-217F172B39C4}" type="slidenum">
              <a:rPr lang="en-US" smtClean="0"/>
              <a:pPr>
                <a:defRPr/>
              </a:pPr>
              <a:t>23</a:t>
            </a:fld>
            <a:endParaRPr lang="en-US" dirty="0"/>
          </a:p>
        </p:txBody>
      </p:sp>
    </p:spTree>
    <p:extLst>
      <p:ext uri="{BB962C8B-B14F-4D97-AF65-F5344CB8AC3E}">
        <p14:creationId xmlns:p14="http://schemas.microsoft.com/office/powerpoint/2010/main" val="1086675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200">
                <a:solidFill>
                  <a:schemeClr val="tx1"/>
                </a:solidFill>
                <a:latin typeface="Arial" charset="0"/>
                <a:ea typeface="ＭＳ Ｐゴシック" charset="0"/>
                <a:cs typeface="Arial" charset="0"/>
              </a:defRPr>
            </a:lvl1pPr>
            <a:lvl2pPr marL="757958" indent="-291522">
              <a:defRPr sz="1200">
                <a:solidFill>
                  <a:schemeClr val="tx1"/>
                </a:solidFill>
                <a:latin typeface="Arial" charset="0"/>
                <a:ea typeface="Arial" charset="0"/>
                <a:cs typeface="Arial" charset="0"/>
              </a:defRPr>
            </a:lvl2pPr>
            <a:lvl3pPr marL="1166089" indent="-233218">
              <a:defRPr sz="1200">
                <a:solidFill>
                  <a:schemeClr val="tx1"/>
                </a:solidFill>
                <a:latin typeface="Arial" charset="0"/>
                <a:ea typeface="Arial" charset="0"/>
                <a:cs typeface="Arial" charset="0"/>
              </a:defRPr>
            </a:lvl3pPr>
            <a:lvl4pPr marL="1632524" indent="-233218">
              <a:defRPr sz="1200">
                <a:solidFill>
                  <a:schemeClr val="tx1"/>
                </a:solidFill>
                <a:latin typeface="Arial" charset="0"/>
                <a:ea typeface="Arial" charset="0"/>
                <a:cs typeface="Arial" charset="0"/>
              </a:defRPr>
            </a:lvl4pPr>
            <a:lvl5pPr marL="2098959" indent="-233218">
              <a:defRPr sz="1200">
                <a:solidFill>
                  <a:schemeClr val="tx1"/>
                </a:solidFill>
                <a:latin typeface="Arial" charset="0"/>
                <a:ea typeface="Arial" charset="0"/>
                <a:cs typeface="Arial" charset="0"/>
              </a:defRPr>
            </a:lvl5pPr>
            <a:lvl6pPr marL="2565395" indent="-233218" eaLnBrk="0" fontAlgn="base" hangingPunct="0">
              <a:spcBef>
                <a:spcPct val="30000"/>
              </a:spcBef>
              <a:spcAft>
                <a:spcPct val="0"/>
              </a:spcAft>
              <a:defRPr sz="1200">
                <a:solidFill>
                  <a:schemeClr val="tx1"/>
                </a:solidFill>
                <a:latin typeface="Arial" charset="0"/>
                <a:ea typeface="Arial" charset="0"/>
                <a:cs typeface="Arial" charset="0"/>
              </a:defRPr>
            </a:lvl6pPr>
            <a:lvl7pPr marL="3031830" indent="-233218" eaLnBrk="0" fontAlgn="base" hangingPunct="0">
              <a:spcBef>
                <a:spcPct val="30000"/>
              </a:spcBef>
              <a:spcAft>
                <a:spcPct val="0"/>
              </a:spcAft>
              <a:defRPr sz="1200">
                <a:solidFill>
                  <a:schemeClr val="tx1"/>
                </a:solidFill>
                <a:latin typeface="Arial" charset="0"/>
                <a:ea typeface="Arial" charset="0"/>
                <a:cs typeface="Arial" charset="0"/>
              </a:defRPr>
            </a:lvl7pPr>
            <a:lvl8pPr marL="3498266" indent="-233218" eaLnBrk="0" fontAlgn="base" hangingPunct="0">
              <a:spcBef>
                <a:spcPct val="30000"/>
              </a:spcBef>
              <a:spcAft>
                <a:spcPct val="0"/>
              </a:spcAft>
              <a:defRPr sz="1200">
                <a:solidFill>
                  <a:schemeClr val="tx1"/>
                </a:solidFill>
                <a:latin typeface="Arial" charset="0"/>
                <a:ea typeface="Arial" charset="0"/>
                <a:cs typeface="Arial" charset="0"/>
              </a:defRPr>
            </a:lvl8pPr>
            <a:lvl9pPr marL="3964701" indent="-233218" eaLnBrk="0" fontAlgn="base" hangingPunct="0">
              <a:spcBef>
                <a:spcPct val="30000"/>
              </a:spcBef>
              <a:spcAft>
                <a:spcPct val="0"/>
              </a:spcAft>
              <a:defRPr sz="1200">
                <a:solidFill>
                  <a:schemeClr val="tx1"/>
                </a:solidFill>
                <a:latin typeface="Arial" charset="0"/>
                <a:ea typeface="Arial" charset="0"/>
                <a:cs typeface="Arial" charset="0"/>
              </a:defRPr>
            </a:lvl9pPr>
          </a:lstStyle>
          <a:p>
            <a:fld id="{23479094-474C-CC40-B37E-ED0BCA7428FA}" type="slidenum">
              <a:rPr lang="en-US"/>
              <a:pPr/>
              <a:t>24</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r>
              <a:rPr lang="en-US"/>
              <a:t> </a:t>
            </a:r>
          </a:p>
        </p:txBody>
      </p:sp>
    </p:spTree>
    <p:extLst>
      <p:ext uri="{BB962C8B-B14F-4D97-AF65-F5344CB8AC3E}">
        <p14:creationId xmlns:p14="http://schemas.microsoft.com/office/powerpoint/2010/main" val="1850034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6FE0878B-1A2E-FD48-A833-8083AA481E9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4" name="Rectangle 3">
            <a:extLst>
              <a:ext uri="{FF2B5EF4-FFF2-40B4-BE49-F238E27FC236}">
                <a16:creationId xmlns:a16="http://schemas.microsoft.com/office/drawing/2014/main" id="{FBA79C73-CB34-5B44-A6E1-655F63D0130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7727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D5E96862-8AE5-F447-8C28-C21A02267A1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4" name="Rectangle 3">
            <a:extLst>
              <a:ext uri="{FF2B5EF4-FFF2-40B4-BE49-F238E27FC236}">
                <a16:creationId xmlns:a16="http://schemas.microsoft.com/office/drawing/2014/main" id="{5DD3C2AD-DFC0-BA43-852D-4CF6ADB8B2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endParaRPr lang="en-US" altLang="en-US"/>
          </a:p>
        </p:txBody>
      </p:sp>
    </p:spTree>
    <p:extLst>
      <p:ext uri="{BB962C8B-B14F-4D97-AF65-F5344CB8AC3E}">
        <p14:creationId xmlns:p14="http://schemas.microsoft.com/office/powerpoint/2010/main" val="475417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043919E-CE8D-6F45-9A3D-CE3C44DE7D27}"/>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27651" name="Rectangle 3">
            <a:extLst>
              <a:ext uri="{FF2B5EF4-FFF2-40B4-BE49-F238E27FC236}">
                <a16:creationId xmlns:a16="http://schemas.microsoft.com/office/drawing/2014/main" id="{7D082793-58D6-0A4E-B20F-034A232320C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7CB4064C-B5F3-AF49-9865-3A325DFEDD3B}" type="datetime4">
              <a:rPr lang="en-US" altLang="en-US" smtClean="0">
                <a:latin typeface="Times New Roman" panose="02020603050405020304" pitchFamily="18" charset="0"/>
              </a:rPr>
              <a:pPr/>
              <a:t>February 1, 2021</a:t>
            </a:fld>
            <a:endParaRPr lang="en-US" altLang="en-US">
              <a:latin typeface="Times New Roman" panose="02020603050405020304" pitchFamily="18" charset="0"/>
            </a:endParaRPr>
          </a:p>
        </p:txBody>
      </p:sp>
      <p:sp>
        <p:nvSpPr>
          <p:cNvPr id="27652" name="Rectangle 6">
            <a:extLst>
              <a:ext uri="{FF2B5EF4-FFF2-40B4-BE49-F238E27FC236}">
                <a16:creationId xmlns:a16="http://schemas.microsoft.com/office/drawing/2014/main" id="{EDA308B7-0E6D-7C4A-874E-BB291066643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27653" name="Rectangle 7">
            <a:extLst>
              <a:ext uri="{FF2B5EF4-FFF2-40B4-BE49-F238E27FC236}">
                <a16:creationId xmlns:a16="http://schemas.microsoft.com/office/drawing/2014/main" id="{C7B5219B-CD23-7D43-8E1A-DF3D8C62BB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C66E0832-E60B-4E4D-B53B-1B6CB9B045FC}" type="slidenum">
              <a:rPr lang="en-US" altLang="en-US" smtClean="0">
                <a:latin typeface="Times New Roman" panose="02020603050405020304" pitchFamily="18" charset="0"/>
              </a:rPr>
              <a:pPr/>
              <a:t>35</a:t>
            </a:fld>
            <a:endParaRPr lang="en-US" altLang="en-US">
              <a:latin typeface="Times New Roman" panose="02020603050405020304" pitchFamily="18" charset="0"/>
            </a:endParaRPr>
          </a:p>
        </p:txBody>
      </p:sp>
      <p:sp>
        <p:nvSpPr>
          <p:cNvPr id="27654" name="Rectangle 2">
            <a:extLst>
              <a:ext uri="{FF2B5EF4-FFF2-40B4-BE49-F238E27FC236}">
                <a16:creationId xmlns:a16="http://schemas.microsoft.com/office/drawing/2014/main" id="{24D18584-29B3-9C49-BD0B-C6F67FB2ED89}"/>
              </a:ext>
            </a:extLst>
          </p:cNvPr>
          <p:cNvSpPr>
            <a:spLocks noGrp="1" noRot="1" noChangeAspect="1" noChangeArrowheads="1" noTextEdit="1"/>
          </p:cNvSpPr>
          <p:nvPr>
            <p:ph type="sldImg"/>
          </p:nvPr>
        </p:nvSpPr>
        <p:spPr>
          <a:ln/>
        </p:spPr>
      </p:sp>
      <p:sp>
        <p:nvSpPr>
          <p:cNvPr id="27655" name="Rectangle 3">
            <a:extLst>
              <a:ext uri="{FF2B5EF4-FFF2-40B4-BE49-F238E27FC236}">
                <a16:creationId xmlns:a16="http://schemas.microsoft.com/office/drawing/2014/main" id="{9D84F730-24A3-E644-B2F4-2E8708F2B7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2704659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A3912B87-47F2-B24D-A569-A4E6B35EC8BA}"/>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29699" name="Rectangle 3">
            <a:extLst>
              <a:ext uri="{FF2B5EF4-FFF2-40B4-BE49-F238E27FC236}">
                <a16:creationId xmlns:a16="http://schemas.microsoft.com/office/drawing/2014/main" id="{F4A11082-2BE2-7F4B-8871-2965E6F3F49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E91F6656-E31F-4847-A5FC-3BF5DA424054}" type="datetime4">
              <a:rPr lang="en-US" altLang="en-US" smtClean="0">
                <a:latin typeface="Times New Roman" panose="02020603050405020304" pitchFamily="18" charset="0"/>
              </a:rPr>
              <a:pPr/>
              <a:t>February 1, 2021</a:t>
            </a:fld>
            <a:endParaRPr lang="en-US" altLang="en-US">
              <a:latin typeface="Times New Roman" panose="02020603050405020304" pitchFamily="18" charset="0"/>
            </a:endParaRPr>
          </a:p>
        </p:txBody>
      </p:sp>
      <p:sp>
        <p:nvSpPr>
          <p:cNvPr id="29700" name="Rectangle 6">
            <a:extLst>
              <a:ext uri="{FF2B5EF4-FFF2-40B4-BE49-F238E27FC236}">
                <a16:creationId xmlns:a16="http://schemas.microsoft.com/office/drawing/2014/main" id="{FB819128-C66F-744F-9E8C-214B4BAB30D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29701" name="Rectangle 7">
            <a:extLst>
              <a:ext uri="{FF2B5EF4-FFF2-40B4-BE49-F238E27FC236}">
                <a16:creationId xmlns:a16="http://schemas.microsoft.com/office/drawing/2014/main" id="{7B2B8792-AF96-0D4F-B6C8-1C0372F1DB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44FC2183-2CC4-154D-98CB-F698FCBB0650}" type="slidenum">
              <a:rPr lang="en-US" altLang="en-US" smtClean="0">
                <a:latin typeface="Times New Roman" panose="02020603050405020304" pitchFamily="18" charset="0"/>
              </a:rPr>
              <a:pPr/>
              <a:t>36</a:t>
            </a:fld>
            <a:endParaRPr lang="en-US" altLang="en-US">
              <a:latin typeface="Times New Roman" panose="02020603050405020304" pitchFamily="18" charset="0"/>
            </a:endParaRPr>
          </a:p>
        </p:txBody>
      </p:sp>
      <p:sp>
        <p:nvSpPr>
          <p:cNvPr id="29702" name="Rectangle 2">
            <a:extLst>
              <a:ext uri="{FF2B5EF4-FFF2-40B4-BE49-F238E27FC236}">
                <a16:creationId xmlns:a16="http://schemas.microsoft.com/office/drawing/2014/main" id="{5E2AC453-043F-DE43-81E9-FD47CF4B51B7}"/>
              </a:ext>
            </a:extLst>
          </p:cNvPr>
          <p:cNvSpPr>
            <a:spLocks noGrp="1" noRot="1" noChangeAspect="1" noChangeArrowheads="1" noTextEdit="1"/>
          </p:cNvSpPr>
          <p:nvPr>
            <p:ph type="sldImg"/>
          </p:nvPr>
        </p:nvSpPr>
        <p:spPr>
          <a:ln/>
        </p:spPr>
      </p:sp>
      <p:sp>
        <p:nvSpPr>
          <p:cNvPr id="29703" name="Rectangle 3">
            <a:extLst>
              <a:ext uri="{FF2B5EF4-FFF2-40B4-BE49-F238E27FC236}">
                <a16:creationId xmlns:a16="http://schemas.microsoft.com/office/drawing/2014/main" id="{B745FA95-BE84-0547-AC58-D22DC4944B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sz="1200" b="1" kern="1200" dirty="0">
                <a:solidFill>
                  <a:schemeClr val="tx1"/>
                </a:solidFill>
                <a:effectLst/>
                <a:latin typeface="+mn-lt"/>
                <a:ea typeface="+mn-ea"/>
                <a:cs typeface="+mn-cs"/>
              </a:rPr>
              <a:t>liquid crystal display </a:t>
            </a:r>
            <a:endParaRPr lang="en-IN" dirty="0"/>
          </a:p>
          <a:p>
            <a:r>
              <a:rPr lang="en-IN" sz="1200" kern="1200" dirty="0">
                <a:solidFill>
                  <a:schemeClr val="tx1"/>
                </a:solidFill>
                <a:effectLst/>
                <a:latin typeface="+mn-lt"/>
                <a:ea typeface="+mn-ea"/>
                <a:cs typeface="+mn-cs"/>
              </a:rPr>
              <a:t>A display technology using a thin layer of liquid polymers that can be used to transmit or block light according to whether a charge is applied. </a:t>
            </a:r>
            <a:endParaRPr lang="en-IN" dirty="0"/>
          </a:p>
          <a:p>
            <a:endParaRPr lang="en-AU"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Today, most LCD displays use an </a:t>
            </a:r>
            <a:r>
              <a:rPr lang="en-IN" sz="1200" b="1" kern="1200" dirty="0">
                <a:solidFill>
                  <a:schemeClr val="tx1"/>
                </a:solidFill>
                <a:effectLst/>
                <a:latin typeface="+mn-lt"/>
                <a:ea typeface="+mn-ea"/>
                <a:cs typeface="+mn-cs"/>
              </a:rPr>
              <a:t>active matrix </a:t>
            </a:r>
            <a:r>
              <a:rPr lang="en-IN" sz="1200" kern="1200" dirty="0">
                <a:solidFill>
                  <a:schemeClr val="tx1"/>
                </a:solidFill>
                <a:effectLst/>
                <a:latin typeface="+mn-lt"/>
                <a:ea typeface="+mn-ea"/>
                <a:cs typeface="+mn-cs"/>
              </a:rPr>
              <a:t>that has a tiny transistor switch at each pixel to precisely control current and make sharper images. A red-green-blue mask associated with each dot on the display determines the intensity of the three- </a:t>
            </a:r>
            <a:r>
              <a:rPr lang="en-IN" sz="1200" kern="1200" dirty="0" err="1">
                <a:solidFill>
                  <a:schemeClr val="tx1"/>
                </a:solidFill>
                <a:effectLst/>
                <a:latin typeface="+mn-lt"/>
                <a:ea typeface="+mn-ea"/>
                <a:cs typeface="+mn-cs"/>
              </a:rPr>
              <a:t>color</a:t>
            </a:r>
            <a:r>
              <a:rPr lang="en-IN" sz="1200" kern="1200" dirty="0">
                <a:solidFill>
                  <a:schemeClr val="tx1"/>
                </a:solidFill>
                <a:effectLst/>
                <a:latin typeface="+mn-lt"/>
                <a:ea typeface="+mn-ea"/>
                <a:cs typeface="+mn-cs"/>
              </a:rPr>
              <a:t> components in the final image; in a </a:t>
            </a:r>
            <a:r>
              <a:rPr lang="en-IN" sz="1200" kern="1200" dirty="0" err="1">
                <a:solidFill>
                  <a:schemeClr val="tx1"/>
                </a:solidFill>
                <a:effectLst/>
                <a:latin typeface="+mn-lt"/>
                <a:ea typeface="+mn-ea"/>
                <a:cs typeface="+mn-cs"/>
              </a:rPr>
              <a:t>color</a:t>
            </a:r>
            <a:r>
              <a:rPr lang="en-IN" sz="1200" kern="1200" dirty="0">
                <a:solidFill>
                  <a:schemeClr val="tx1"/>
                </a:solidFill>
                <a:effectLst/>
                <a:latin typeface="+mn-lt"/>
                <a:ea typeface="+mn-ea"/>
                <a:cs typeface="+mn-cs"/>
              </a:rPr>
              <a:t> active matrix LCD, there are three transistor switches at each point. </a:t>
            </a:r>
            <a:endParaRPr lang="en-IN" dirty="0"/>
          </a:p>
          <a:p>
            <a:endParaRPr lang="en-AU"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effectLst/>
                <a:latin typeface="+mn-lt"/>
                <a:ea typeface="+mn-ea"/>
                <a:cs typeface="+mn-cs"/>
              </a:rPr>
              <a:t>pixel </a:t>
            </a:r>
            <a:r>
              <a:rPr lang="en-IN" sz="1200" kern="1200" dirty="0">
                <a:solidFill>
                  <a:schemeClr val="tx1"/>
                </a:solidFill>
                <a:effectLst/>
                <a:latin typeface="+mn-lt"/>
                <a:ea typeface="+mn-ea"/>
                <a:cs typeface="+mn-cs"/>
              </a:rPr>
              <a:t>The smallest individual picture element. Screens are composed of hundreds of thousands to millions of pixels, organized in a matrix.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image is composed of a matrix of picture elements, or </a:t>
            </a:r>
            <a:r>
              <a:rPr lang="en-IN" sz="1200" b="1" kern="1200" dirty="0">
                <a:solidFill>
                  <a:schemeClr val="tx1"/>
                </a:solidFill>
                <a:effectLst/>
                <a:latin typeface="+mn-lt"/>
                <a:ea typeface="+mn-ea"/>
                <a:cs typeface="+mn-cs"/>
              </a:rPr>
              <a:t>pixels</a:t>
            </a:r>
            <a:r>
              <a:rPr lang="en-IN" sz="1200" kern="1200" dirty="0">
                <a:solidFill>
                  <a:schemeClr val="tx1"/>
                </a:solidFill>
                <a:effectLst/>
                <a:latin typeface="+mn-lt"/>
                <a:ea typeface="+mn-ea"/>
                <a:cs typeface="+mn-cs"/>
              </a:rPr>
              <a:t>, which can be represented as a matrix of bits, called a </a:t>
            </a:r>
            <a:r>
              <a:rPr lang="en-IN" sz="1200" i="1" kern="1200" dirty="0">
                <a:solidFill>
                  <a:schemeClr val="tx1"/>
                </a:solidFill>
                <a:effectLst/>
                <a:latin typeface="+mn-lt"/>
                <a:ea typeface="+mn-ea"/>
                <a:cs typeface="+mn-cs"/>
              </a:rPr>
              <a:t>bit map</a:t>
            </a:r>
            <a:r>
              <a:rPr lang="en-IN" sz="1200" kern="1200" dirty="0">
                <a:solidFill>
                  <a:schemeClr val="tx1"/>
                </a:solidFill>
                <a:effectLst/>
                <a:latin typeface="+mn-lt"/>
                <a:ea typeface="+mn-ea"/>
                <a:cs typeface="+mn-cs"/>
              </a:rPr>
              <a:t>. Depending on the size of the screen and the resolution, the display matrix in a typical tablet ranges in size from 1024 * 768 to 2048 * 1536. A </a:t>
            </a:r>
            <a:r>
              <a:rPr lang="en-IN" sz="1200" kern="1200" dirty="0" err="1">
                <a:solidFill>
                  <a:schemeClr val="tx1"/>
                </a:solidFill>
                <a:effectLst/>
                <a:latin typeface="+mn-lt"/>
                <a:ea typeface="+mn-ea"/>
                <a:cs typeface="+mn-cs"/>
              </a:rPr>
              <a:t>color</a:t>
            </a:r>
            <a:r>
              <a:rPr lang="en-IN" sz="1200" kern="1200" dirty="0">
                <a:solidFill>
                  <a:schemeClr val="tx1"/>
                </a:solidFill>
                <a:effectLst/>
                <a:latin typeface="+mn-lt"/>
                <a:ea typeface="+mn-ea"/>
                <a:cs typeface="+mn-cs"/>
              </a:rPr>
              <a:t> display might use 8 bits for each of the three </a:t>
            </a:r>
            <a:r>
              <a:rPr lang="en-IN" sz="1200" kern="1200" dirty="0" err="1">
                <a:solidFill>
                  <a:schemeClr val="tx1"/>
                </a:solidFill>
                <a:effectLst/>
                <a:latin typeface="+mn-lt"/>
                <a:ea typeface="+mn-ea"/>
                <a:cs typeface="+mn-cs"/>
              </a:rPr>
              <a:t>colors</a:t>
            </a:r>
            <a:r>
              <a:rPr lang="en-IN" sz="1200" kern="1200" dirty="0">
                <a:solidFill>
                  <a:schemeClr val="tx1"/>
                </a:solidFill>
                <a:effectLst/>
                <a:latin typeface="+mn-lt"/>
                <a:ea typeface="+mn-ea"/>
                <a:cs typeface="+mn-cs"/>
              </a:rPr>
              <a:t> (red, blue, and green), for 24 bits per pixel, permitting millions of different </a:t>
            </a:r>
            <a:r>
              <a:rPr lang="en-IN" sz="1200" kern="1200" dirty="0" err="1">
                <a:solidFill>
                  <a:schemeClr val="tx1"/>
                </a:solidFill>
                <a:effectLst/>
                <a:latin typeface="+mn-lt"/>
                <a:ea typeface="+mn-ea"/>
                <a:cs typeface="+mn-cs"/>
              </a:rPr>
              <a:t>colors</a:t>
            </a:r>
            <a:r>
              <a:rPr lang="en-IN" sz="1200" kern="1200" dirty="0">
                <a:solidFill>
                  <a:schemeClr val="tx1"/>
                </a:solidFill>
                <a:effectLst/>
                <a:latin typeface="+mn-lt"/>
                <a:ea typeface="+mn-ea"/>
                <a:cs typeface="+mn-cs"/>
              </a:rPr>
              <a:t> to be displayed. </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computer hardware support for graphics consists mainly of a </a:t>
            </a:r>
            <a:r>
              <a:rPr lang="en-IN" sz="1200" i="1" kern="1200" dirty="0">
                <a:solidFill>
                  <a:schemeClr val="tx1"/>
                </a:solidFill>
                <a:effectLst/>
                <a:latin typeface="+mn-lt"/>
                <a:ea typeface="+mn-ea"/>
                <a:cs typeface="+mn-cs"/>
              </a:rPr>
              <a:t>raster refresh buffer</a:t>
            </a:r>
            <a:r>
              <a:rPr lang="en-IN" sz="1200" kern="1200" dirty="0">
                <a:solidFill>
                  <a:schemeClr val="tx1"/>
                </a:solidFill>
                <a:effectLst/>
                <a:latin typeface="+mn-lt"/>
                <a:ea typeface="+mn-ea"/>
                <a:cs typeface="+mn-cs"/>
              </a:rPr>
              <a:t>, or </a:t>
            </a:r>
            <a:r>
              <a:rPr lang="en-IN" sz="1200" i="1" kern="1200" dirty="0">
                <a:solidFill>
                  <a:schemeClr val="tx1"/>
                </a:solidFill>
                <a:effectLst/>
                <a:latin typeface="+mn-lt"/>
                <a:ea typeface="+mn-ea"/>
                <a:cs typeface="+mn-cs"/>
              </a:rPr>
              <a:t>frame buffer</a:t>
            </a:r>
            <a:r>
              <a:rPr lang="en-IN" sz="1200" kern="1200" dirty="0">
                <a:solidFill>
                  <a:schemeClr val="tx1"/>
                </a:solidFill>
                <a:effectLst/>
                <a:latin typeface="+mn-lt"/>
                <a:ea typeface="+mn-ea"/>
                <a:cs typeface="+mn-cs"/>
              </a:rPr>
              <a:t>, to store the bit map. The image to be represented onscreen is stored in the frame buffer, and the bit pattern per pixel is read out to the graphics display at the refresh rate. </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AU" altLang="en-US" dirty="0"/>
          </a:p>
        </p:txBody>
      </p:sp>
    </p:spTree>
    <p:extLst>
      <p:ext uri="{BB962C8B-B14F-4D97-AF65-F5344CB8AC3E}">
        <p14:creationId xmlns:p14="http://schemas.microsoft.com/office/powerpoint/2010/main" val="339161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445070"/>
            <a:ext cx="7591425" cy="762000"/>
          </a:xfrm>
        </p:spPr>
        <p:txBody>
          <a:bodyPr/>
          <a:lstStyle/>
          <a:p>
            <a:r>
              <a:rPr lang="en-US"/>
              <a:t>Click to edit Master title style</a:t>
            </a:r>
            <a:endParaRPr lang="en-US" dirty="0"/>
          </a:p>
        </p:txBody>
      </p:sp>
    </p:spTree>
    <p:extLst>
      <p:ext uri="{BB962C8B-B14F-4D97-AF65-F5344CB8AC3E}">
        <p14:creationId xmlns:p14="http://schemas.microsoft.com/office/powerpoint/2010/main" val="1415491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22C34-F2BA-E541-A50D-062F88F8FE0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479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CC98A-2890-2543-B56B-80D4DA10BBD8}"/>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482F50-98DE-8045-85C5-E378A10D9FD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149C49-2AF3-9B44-8AF6-04952743EB5C}"/>
              </a:ext>
            </a:extLst>
          </p:cNvPr>
          <p:cNvSpPr>
            <a:spLocks noGrp="1"/>
          </p:cNvSpPr>
          <p:nvPr>
            <p:ph type="dt" sz="half" idx="10"/>
          </p:nvPr>
        </p:nvSpPr>
        <p:spPr/>
        <p:txBody>
          <a:bodyPr/>
          <a:lstStyle>
            <a:lvl1pPr>
              <a:defRPr/>
            </a:lvl1pPr>
          </a:lstStyle>
          <a:p>
            <a:pPr>
              <a:defRPr/>
            </a:pPr>
            <a:fld id="{041753DF-A7FC-2145-ABF2-73197B808E95}" type="datetimeFigureOut">
              <a:rPr lang="en-US"/>
              <a:pPr>
                <a:defRPr/>
              </a:pPr>
              <a:t>2/1/21</a:t>
            </a:fld>
            <a:endParaRPr lang="en-US"/>
          </a:p>
        </p:txBody>
      </p:sp>
      <p:sp>
        <p:nvSpPr>
          <p:cNvPr id="5" name="Footer Placeholder 4">
            <a:extLst>
              <a:ext uri="{FF2B5EF4-FFF2-40B4-BE49-F238E27FC236}">
                <a16:creationId xmlns:a16="http://schemas.microsoft.com/office/drawing/2014/main" id="{10FF237A-EAED-8B46-970E-C1464957906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B6EFDC6-131F-7249-A91B-DA0F6F376A2C}"/>
              </a:ext>
            </a:extLst>
          </p:cNvPr>
          <p:cNvSpPr>
            <a:spLocks noGrp="1"/>
          </p:cNvSpPr>
          <p:nvPr>
            <p:ph type="sldNum" sz="quarter" idx="12"/>
          </p:nvPr>
        </p:nvSpPr>
        <p:spPr/>
        <p:txBody>
          <a:bodyPr/>
          <a:lstStyle>
            <a:lvl1pPr>
              <a:defRPr/>
            </a:lvl1pPr>
          </a:lstStyle>
          <a:p>
            <a:pPr>
              <a:defRPr/>
            </a:pPr>
            <a:fld id="{A2C75E64-210F-DF4F-B8E0-9AF4680BBAE5}" type="slidenum">
              <a:rPr lang="en-US"/>
              <a:pPr>
                <a:defRPr/>
              </a:pPr>
              <a:t>‹#›</a:t>
            </a:fld>
            <a:endParaRPr lang="en-US"/>
          </a:p>
        </p:txBody>
      </p:sp>
    </p:spTree>
    <p:extLst>
      <p:ext uri="{BB962C8B-B14F-4D97-AF65-F5344CB8AC3E}">
        <p14:creationId xmlns:p14="http://schemas.microsoft.com/office/powerpoint/2010/main" val="4188658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C6EA3-B77A-D747-8203-AEE03241DC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6017FD-5E0E-EE4E-95B6-A0F90D32EC1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FF2C9-78FA-AF48-8654-9FC269AFFE59}"/>
              </a:ext>
            </a:extLst>
          </p:cNvPr>
          <p:cNvSpPr>
            <a:spLocks noGrp="1"/>
          </p:cNvSpPr>
          <p:nvPr>
            <p:ph type="dt" sz="half" idx="10"/>
          </p:nvPr>
        </p:nvSpPr>
        <p:spPr/>
        <p:txBody>
          <a:bodyPr/>
          <a:lstStyle>
            <a:lvl1pPr>
              <a:defRPr/>
            </a:lvl1pPr>
          </a:lstStyle>
          <a:p>
            <a:pPr>
              <a:defRPr/>
            </a:pPr>
            <a:fld id="{5B7D372C-81C7-6E46-8B3C-AD6E0B9DECF0}" type="datetimeFigureOut">
              <a:rPr lang="en-US"/>
              <a:pPr>
                <a:defRPr/>
              </a:pPr>
              <a:t>2/1/21</a:t>
            </a:fld>
            <a:endParaRPr lang="en-US"/>
          </a:p>
        </p:txBody>
      </p:sp>
      <p:sp>
        <p:nvSpPr>
          <p:cNvPr id="5" name="Footer Placeholder 4">
            <a:extLst>
              <a:ext uri="{FF2B5EF4-FFF2-40B4-BE49-F238E27FC236}">
                <a16:creationId xmlns:a16="http://schemas.microsoft.com/office/drawing/2014/main" id="{DBACCF3D-AE04-3C42-B545-D13076BFFE0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DE2AB72-8E18-1145-91A8-49E4F2C17D1C}"/>
              </a:ext>
            </a:extLst>
          </p:cNvPr>
          <p:cNvSpPr>
            <a:spLocks noGrp="1"/>
          </p:cNvSpPr>
          <p:nvPr>
            <p:ph type="sldNum" sz="quarter" idx="12"/>
          </p:nvPr>
        </p:nvSpPr>
        <p:spPr/>
        <p:txBody>
          <a:bodyPr/>
          <a:lstStyle>
            <a:lvl1pPr>
              <a:defRPr/>
            </a:lvl1pPr>
          </a:lstStyle>
          <a:p>
            <a:pPr>
              <a:defRPr/>
            </a:pPr>
            <a:fld id="{15E7E5C7-6E00-294B-A04E-0EE668D91F8B}" type="slidenum">
              <a:rPr lang="en-US"/>
              <a:pPr>
                <a:defRPr/>
              </a:pPr>
              <a:t>‹#›</a:t>
            </a:fld>
            <a:endParaRPr lang="en-US"/>
          </a:p>
        </p:txBody>
      </p:sp>
    </p:spTree>
    <p:extLst>
      <p:ext uri="{BB962C8B-B14F-4D97-AF65-F5344CB8AC3E}">
        <p14:creationId xmlns:p14="http://schemas.microsoft.com/office/powerpoint/2010/main" val="39945210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7ECB-AB95-184B-8443-EEC43DE53BDD}"/>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865E05-8D34-5B44-BFD6-D117F75139A8}"/>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3B8ABE3-8673-9B48-A1F1-0B3F35C6E109}"/>
              </a:ext>
            </a:extLst>
          </p:cNvPr>
          <p:cNvSpPr>
            <a:spLocks noGrp="1"/>
          </p:cNvSpPr>
          <p:nvPr>
            <p:ph type="dt" sz="half" idx="10"/>
          </p:nvPr>
        </p:nvSpPr>
        <p:spPr/>
        <p:txBody>
          <a:bodyPr/>
          <a:lstStyle>
            <a:lvl1pPr>
              <a:defRPr/>
            </a:lvl1pPr>
          </a:lstStyle>
          <a:p>
            <a:pPr>
              <a:defRPr/>
            </a:pPr>
            <a:fld id="{FEE97EBA-E82E-7540-BEB3-079A3F9B9624}" type="datetimeFigureOut">
              <a:rPr lang="en-US"/>
              <a:pPr>
                <a:defRPr/>
              </a:pPr>
              <a:t>2/1/21</a:t>
            </a:fld>
            <a:endParaRPr lang="en-US"/>
          </a:p>
        </p:txBody>
      </p:sp>
      <p:sp>
        <p:nvSpPr>
          <p:cNvPr id="5" name="Footer Placeholder 4">
            <a:extLst>
              <a:ext uri="{FF2B5EF4-FFF2-40B4-BE49-F238E27FC236}">
                <a16:creationId xmlns:a16="http://schemas.microsoft.com/office/drawing/2014/main" id="{799DA109-2059-784A-8077-50AA8201C9D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636C2BD-2DAE-584A-9BEE-31A587187027}"/>
              </a:ext>
            </a:extLst>
          </p:cNvPr>
          <p:cNvSpPr>
            <a:spLocks noGrp="1"/>
          </p:cNvSpPr>
          <p:nvPr>
            <p:ph type="sldNum" sz="quarter" idx="12"/>
          </p:nvPr>
        </p:nvSpPr>
        <p:spPr/>
        <p:txBody>
          <a:bodyPr/>
          <a:lstStyle>
            <a:lvl1pPr>
              <a:defRPr/>
            </a:lvl1pPr>
          </a:lstStyle>
          <a:p>
            <a:pPr>
              <a:defRPr/>
            </a:pPr>
            <a:fld id="{9108D31E-43F4-9842-B6A3-4A078180FC04}" type="slidenum">
              <a:rPr lang="en-US"/>
              <a:pPr>
                <a:defRPr/>
              </a:pPr>
              <a:t>‹#›</a:t>
            </a:fld>
            <a:endParaRPr lang="en-US"/>
          </a:p>
        </p:txBody>
      </p:sp>
    </p:spTree>
    <p:extLst>
      <p:ext uri="{BB962C8B-B14F-4D97-AF65-F5344CB8AC3E}">
        <p14:creationId xmlns:p14="http://schemas.microsoft.com/office/powerpoint/2010/main" val="1800197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E0A03-4CD5-F043-816F-C0C61E3284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4BA966-85B0-7243-A700-C2559E31314D}"/>
              </a:ext>
            </a:extLst>
          </p:cNvPr>
          <p:cNvSpPr>
            <a:spLocks noGrp="1"/>
          </p:cNvSpPr>
          <p:nvPr>
            <p:ph sz="half" idx="1"/>
          </p:nvPr>
        </p:nvSpPr>
        <p:spPr>
          <a:xfrm>
            <a:off x="62865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B775D-FCE7-CD4A-930D-FFADEAA9ED33}"/>
              </a:ext>
            </a:extLst>
          </p:cNvPr>
          <p:cNvSpPr>
            <a:spLocks noGrp="1"/>
          </p:cNvSpPr>
          <p:nvPr>
            <p:ph sz="half" idx="2"/>
          </p:nvPr>
        </p:nvSpPr>
        <p:spPr>
          <a:xfrm>
            <a:off x="464820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7B001CFA-A476-0A46-BA02-96AE3B3BC2A2}"/>
              </a:ext>
            </a:extLst>
          </p:cNvPr>
          <p:cNvSpPr>
            <a:spLocks noGrp="1"/>
          </p:cNvSpPr>
          <p:nvPr>
            <p:ph type="dt" sz="half" idx="10"/>
          </p:nvPr>
        </p:nvSpPr>
        <p:spPr/>
        <p:txBody>
          <a:bodyPr/>
          <a:lstStyle>
            <a:lvl1pPr>
              <a:defRPr/>
            </a:lvl1pPr>
          </a:lstStyle>
          <a:p>
            <a:pPr>
              <a:defRPr/>
            </a:pPr>
            <a:fld id="{16AD80D0-A43A-A04E-A04B-B6ED32FFB2A0}" type="datetimeFigureOut">
              <a:rPr lang="en-US"/>
              <a:pPr>
                <a:defRPr/>
              </a:pPr>
              <a:t>2/1/21</a:t>
            </a:fld>
            <a:endParaRPr lang="en-US"/>
          </a:p>
        </p:txBody>
      </p:sp>
      <p:sp>
        <p:nvSpPr>
          <p:cNvPr id="6" name="Footer Placeholder 4">
            <a:extLst>
              <a:ext uri="{FF2B5EF4-FFF2-40B4-BE49-F238E27FC236}">
                <a16:creationId xmlns:a16="http://schemas.microsoft.com/office/drawing/2014/main" id="{6A23B684-9FC4-E440-BA66-D392CC21E20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F438AC5-5168-BA46-ADD0-C832579F585A}"/>
              </a:ext>
            </a:extLst>
          </p:cNvPr>
          <p:cNvSpPr>
            <a:spLocks noGrp="1"/>
          </p:cNvSpPr>
          <p:nvPr>
            <p:ph type="sldNum" sz="quarter" idx="12"/>
          </p:nvPr>
        </p:nvSpPr>
        <p:spPr/>
        <p:txBody>
          <a:bodyPr/>
          <a:lstStyle>
            <a:lvl1pPr>
              <a:defRPr/>
            </a:lvl1pPr>
          </a:lstStyle>
          <a:p>
            <a:pPr>
              <a:defRPr/>
            </a:pPr>
            <a:fld id="{91E2DA2F-5DD4-214C-896D-03E443BE9759}" type="slidenum">
              <a:rPr lang="en-US"/>
              <a:pPr>
                <a:defRPr/>
              </a:pPr>
              <a:t>‹#›</a:t>
            </a:fld>
            <a:endParaRPr lang="en-US"/>
          </a:p>
        </p:txBody>
      </p:sp>
    </p:spTree>
    <p:extLst>
      <p:ext uri="{BB962C8B-B14F-4D97-AF65-F5344CB8AC3E}">
        <p14:creationId xmlns:p14="http://schemas.microsoft.com/office/powerpoint/2010/main" val="7397976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130F-AF59-4A4A-BE9B-29328542D89A}"/>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ACA6C5-8DC1-5440-BDAE-43AF0C5241E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295C348-5B39-864B-A48B-9F41D8DEAF65}"/>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DFC358-F4EA-0948-9388-DAFBCD2F8EB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235568-3167-D948-9E2B-2476F698F548}"/>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77824B9D-3E85-AB42-A39D-6717BB8AC637}"/>
              </a:ext>
            </a:extLst>
          </p:cNvPr>
          <p:cNvSpPr>
            <a:spLocks noGrp="1"/>
          </p:cNvSpPr>
          <p:nvPr>
            <p:ph type="dt" sz="half" idx="10"/>
          </p:nvPr>
        </p:nvSpPr>
        <p:spPr/>
        <p:txBody>
          <a:bodyPr/>
          <a:lstStyle>
            <a:lvl1pPr>
              <a:defRPr/>
            </a:lvl1pPr>
          </a:lstStyle>
          <a:p>
            <a:pPr>
              <a:defRPr/>
            </a:pPr>
            <a:fld id="{46CB80FD-365B-AE41-9CE1-B8255F89A6CB}" type="datetimeFigureOut">
              <a:rPr lang="en-US"/>
              <a:pPr>
                <a:defRPr/>
              </a:pPr>
              <a:t>2/1/21</a:t>
            </a:fld>
            <a:endParaRPr lang="en-US"/>
          </a:p>
        </p:txBody>
      </p:sp>
      <p:sp>
        <p:nvSpPr>
          <p:cNvPr id="8" name="Footer Placeholder 4">
            <a:extLst>
              <a:ext uri="{FF2B5EF4-FFF2-40B4-BE49-F238E27FC236}">
                <a16:creationId xmlns:a16="http://schemas.microsoft.com/office/drawing/2014/main" id="{F828BDF6-1421-CF41-80F7-226FC05248AD}"/>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C3B50DE0-A155-2743-9E9B-A6CCDA593512}"/>
              </a:ext>
            </a:extLst>
          </p:cNvPr>
          <p:cNvSpPr>
            <a:spLocks noGrp="1"/>
          </p:cNvSpPr>
          <p:nvPr>
            <p:ph type="sldNum" sz="quarter" idx="12"/>
          </p:nvPr>
        </p:nvSpPr>
        <p:spPr/>
        <p:txBody>
          <a:bodyPr/>
          <a:lstStyle>
            <a:lvl1pPr>
              <a:defRPr/>
            </a:lvl1pPr>
          </a:lstStyle>
          <a:p>
            <a:pPr>
              <a:defRPr/>
            </a:pPr>
            <a:fld id="{057D8B3F-7E3B-3E4A-AA33-F0137C010B76}" type="slidenum">
              <a:rPr lang="en-US"/>
              <a:pPr>
                <a:defRPr/>
              </a:pPr>
              <a:t>‹#›</a:t>
            </a:fld>
            <a:endParaRPr lang="en-US"/>
          </a:p>
        </p:txBody>
      </p:sp>
    </p:spTree>
    <p:extLst>
      <p:ext uri="{BB962C8B-B14F-4D97-AF65-F5344CB8AC3E}">
        <p14:creationId xmlns:p14="http://schemas.microsoft.com/office/powerpoint/2010/main" val="3976411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24F60-6F5F-0E4B-B721-FEE9205286C7}"/>
              </a:ext>
            </a:extLst>
          </p:cNvPr>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F266F4E-AE22-BD46-A43C-3D35B726F33D}"/>
              </a:ext>
            </a:extLst>
          </p:cNvPr>
          <p:cNvSpPr>
            <a:spLocks noGrp="1"/>
          </p:cNvSpPr>
          <p:nvPr>
            <p:ph type="dt" sz="half" idx="10"/>
          </p:nvPr>
        </p:nvSpPr>
        <p:spPr/>
        <p:txBody>
          <a:bodyPr/>
          <a:lstStyle>
            <a:lvl1pPr>
              <a:defRPr/>
            </a:lvl1pPr>
          </a:lstStyle>
          <a:p>
            <a:pPr>
              <a:defRPr/>
            </a:pPr>
            <a:fld id="{AAB4696A-CEEC-E840-9E5C-61BD53E60530}" type="datetimeFigureOut">
              <a:rPr lang="en-US"/>
              <a:pPr>
                <a:defRPr/>
              </a:pPr>
              <a:t>2/1/21</a:t>
            </a:fld>
            <a:endParaRPr lang="en-US"/>
          </a:p>
        </p:txBody>
      </p:sp>
      <p:sp>
        <p:nvSpPr>
          <p:cNvPr id="4" name="Footer Placeholder 4">
            <a:extLst>
              <a:ext uri="{FF2B5EF4-FFF2-40B4-BE49-F238E27FC236}">
                <a16:creationId xmlns:a16="http://schemas.microsoft.com/office/drawing/2014/main" id="{86745CE5-C277-724E-95DE-8E4E336F05BE}"/>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94268EF8-1999-F747-A4BF-9E5356B309A3}"/>
              </a:ext>
            </a:extLst>
          </p:cNvPr>
          <p:cNvSpPr>
            <a:spLocks noGrp="1"/>
          </p:cNvSpPr>
          <p:nvPr>
            <p:ph type="sldNum" sz="quarter" idx="12"/>
          </p:nvPr>
        </p:nvSpPr>
        <p:spPr/>
        <p:txBody>
          <a:bodyPr/>
          <a:lstStyle>
            <a:lvl1pPr>
              <a:defRPr/>
            </a:lvl1pPr>
          </a:lstStyle>
          <a:p>
            <a:pPr>
              <a:defRPr/>
            </a:pPr>
            <a:fld id="{6499ADB7-A849-BC4F-BEE9-C147CF329C7E}" type="slidenum">
              <a:rPr lang="en-US"/>
              <a:pPr>
                <a:defRPr/>
              </a:pPr>
              <a:t>‹#›</a:t>
            </a:fld>
            <a:endParaRPr lang="en-US"/>
          </a:p>
        </p:txBody>
      </p:sp>
    </p:spTree>
    <p:extLst>
      <p:ext uri="{BB962C8B-B14F-4D97-AF65-F5344CB8AC3E}">
        <p14:creationId xmlns:p14="http://schemas.microsoft.com/office/powerpoint/2010/main" val="18119401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C7D9B18-BF5A-6948-AAD1-31A1EBEDC2B0}"/>
              </a:ext>
            </a:extLst>
          </p:cNvPr>
          <p:cNvSpPr>
            <a:spLocks noGrp="1"/>
          </p:cNvSpPr>
          <p:nvPr>
            <p:ph type="dt" sz="half" idx="10"/>
          </p:nvPr>
        </p:nvSpPr>
        <p:spPr/>
        <p:txBody>
          <a:bodyPr/>
          <a:lstStyle>
            <a:lvl1pPr>
              <a:defRPr/>
            </a:lvl1pPr>
          </a:lstStyle>
          <a:p>
            <a:pPr>
              <a:defRPr/>
            </a:pPr>
            <a:fld id="{32A9E655-824F-094E-9AAC-812AA81CC765}" type="datetimeFigureOut">
              <a:rPr lang="en-US"/>
              <a:pPr>
                <a:defRPr/>
              </a:pPr>
              <a:t>2/1/21</a:t>
            </a:fld>
            <a:endParaRPr lang="en-US"/>
          </a:p>
        </p:txBody>
      </p:sp>
      <p:sp>
        <p:nvSpPr>
          <p:cNvPr id="3" name="Footer Placeholder 4">
            <a:extLst>
              <a:ext uri="{FF2B5EF4-FFF2-40B4-BE49-F238E27FC236}">
                <a16:creationId xmlns:a16="http://schemas.microsoft.com/office/drawing/2014/main" id="{726C1B35-2F9C-C04D-A3E8-FB8E3708857D}"/>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4B7B37AD-366D-5A44-A2EC-F1AA5022301A}"/>
              </a:ext>
            </a:extLst>
          </p:cNvPr>
          <p:cNvSpPr>
            <a:spLocks noGrp="1"/>
          </p:cNvSpPr>
          <p:nvPr>
            <p:ph type="sldNum" sz="quarter" idx="12"/>
          </p:nvPr>
        </p:nvSpPr>
        <p:spPr/>
        <p:txBody>
          <a:bodyPr/>
          <a:lstStyle>
            <a:lvl1pPr>
              <a:defRPr/>
            </a:lvl1pPr>
          </a:lstStyle>
          <a:p>
            <a:pPr>
              <a:defRPr/>
            </a:pPr>
            <a:fld id="{B97A5FD9-59FA-A943-8E0F-0EF69251B81A}" type="slidenum">
              <a:rPr lang="en-US"/>
              <a:pPr>
                <a:defRPr/>
              </a:pPr>
              <a:t>‹#›</a:t>
            </a:fld>
            <a:endParaRPr lang="en-US"/>
          </a:p>
        </p:txBody>
      </p:sp>
    </p:spTree>
    <p:extLst>
      <p:ext uri="{BB962C8B-B14F-4D97-AF65-F5344CB8AC3E}">
        <p14:creationId xmlns:p14="http://schemas.microsoft.com/office/powerpoint/2010/main" val="3218744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97DD-014C-D44E-8F1D-57400DDE07AF}"/>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269825-7529-144A-A220-87CEEF7A6BC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3AE02F-6E2E-674E-8DE2-D104D03124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3E1BE1ED-5563-D545-BED6-CC6189761A05}"/>
              </a:ext>
            </a:extLst>
          </p:cNvPr>
          <p:cNvSpPr>
            <a:spLocks noGrp="1"/>
          </p:cNvSpPr>
          <p:nvPr>
            <p:ph type="dt" sz="half" idx="10"/>
          </p:nvPr>
        </p:nvSpPr>
        <p:spPr/>
        <p:txBody>
          <a:bodyPr/>
          <a:lstStyle>
            <a:lvl1pPr>
              <a:defRPr/>
            </a:lvl1pPr>
          </a:lstStyle>
          <a:p>
            <a:pPr>
              <a:defRPr/>
            </a:pPr>
            <a:fld id="{CE9E99BC-B9E4-AC43-907B-313F7CC46FA1}" type="datetimeFigureOut">
              <a:rPr lang="en-US"/>
              <a:pPr>
                <a:defRPr/>
              </a:pPr>
              <a:t>2/1/21</a:t>
            </a:fld>
            <a:endParaRPr lang="en-US"/>
          </a:p>
        </p:txBody>
      </p:sp>
      <p:sp>
        <p:nvSpPr>
          <p:cNvPr id="6" name="Footer Placeholder 4">
            <a:extLst>
              <a:ext uri="{FF2B5EF4-FFF2-40B4-BE49-F238E27FC236}">
                <a16:creationId xmlns:a16="http://schemas.microsoft.com/office/drawing/2014/main" id="{11440EF0-7D06-AE4C-BA85-167358F7B30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02B31C7-3632-F745-862E-04400AF31912}"/>
              </a:ext>
            </a:extLst>
          </p:cNvPr>
          <p:cNvSpPr>
            <a:spLocks noGrp="1"/>
          </p:cNvSpPr>
          <p:nvPr>
            <p:ph type="sldNum" sz="quarter" idx="12"/>
          </p:nvPr>
        </p:nvSpPr>
        <p:spPr/>
        <p:txBody>
          <a:bodyPr/>
          <a:lstStyle>
            <a:lvl1pPr>
              <a:defRPr/>
            </a:lvl1pPr>
          </a:lstStyle>
          <a:p>
            <a:pPr>
              <a:defRPr/>
            </a:pPr>
            <a:fld id="{029E4C69-C397-3746-B1CB-6131814C063E}" type="slidenum">
              <a:rPr lang="en-US"/>
              <a:pPr>
                <a:defRPr/>
              </a:pPr>
              <a:t>‹#›</a:t>
            </a:fld>
            <a:endParaRPr lang="en-US"/>
          </a:p>
        </p:txBody>
      </p:sp>
    </p:spTree>
    <p:extLst>
      <p:ext uri="{BB962C8B-B14F-4D97-AF65-F5344CB8AC3E}">
        <p14:creationId xmlns:p14="http://schemas.microsoft.com/office/powerpoint/2010/main" val="861836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E5AD4-285C-1E44-9E92-7A9D229ECF8F}"/>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E97E31-CF5D-AF41-A422-8411A2B65885}"/>
              </a:ext>
            </a:extLst>
          </p:cNvPr>
          <p:cNvSpPr>
            <a:spLocks noGrp="1"/>
          </p:cNvSpPr>
          <p:nvPr>
            <p:ph type="pic" idx="1"/>
          </p:nvPr>
        </p:nvSpPr>
        <p:spPr>
          <a:xfrm>
            <a:off x="3887788" y="987425"/>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a:extLst>
              <a:ext uri="{FF2B5EF4-FFF2-40B4-BE49-F238E27FC236}">
                <a16:creationId xmlns:a16="http://schemas.microsoft.com/office/drawing/2014/main" id="{915F5D02-0312-6A4A-B541-B2A7F757088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85155674-AF01-DD42-8175-27E3437B4900}"/>
              </a:ext>
            </a:extLst>
          </p:cNvPr>
          <p:cNvSpPr>
            <a:spLocks noGrp="1"/>
          </p:cNvSpPr>
          <p:nvPr>
            <p:ph type="dt" sz="half" idx="10"/>
          </p:nvPr>
        </p:nvSpPr>
        <p:spPr/>
        <p:txBody>
          <a:bodyPr/>
          <a:lstStyle>
            <a:lvl1pPr>
              <a:defRPr/>
            </a:lvl1pPr>
          </a:lstStyle>
          <a:p>
            <a:pPr>
              <a:defRPr/>
            </a:pPr>
            <a:fld id="{0FDE3117-76F3-2B47-8DDD-B1272802169D}" type="datetimeFigureOut">
              <a:rPr lang="en-US"/>
              <a:pPr>
                <a:defRPr/>
              </a:pPr>
              <a:t>2/1/21</a:t>
            </a:fld>
            <a:endParaRPr lang="en-US"/>
          </a:p>
        </p:txBody>
      </p:sp>
      <p:sp>
        <p:nvSpPr>
          <p:cNvPr id="6" name="Footer Placeholder 4">
            <a:extLst>
              <a:ext uri="{FF2B5EF4-FFF2-40B4-BE49-F238E27FC236}">
                <a16:creationId xmlns:a16="http://schemas.microsoft.com/office/drawing/2014/main" id="{35F00265-7698-2F49-93B2-7A8655B83B5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00703D0-A118-EF4B-905D-4404F5E0E974}"/>
              </a:ext>
            </a:extLst>
          </p:cNvPr>
          <p:cNvSpPr>
            <a:spLocks noGrp="1"/>
          </p:cNvSpPr>
          <p:nvPr>
            <p:ph type="sldNum" sz="quarter" idx="12"/>
          </p:nvPr>
        </p:nvSpPr>
        <p:spPr/>
        <p:txBody>
          <a:bodyPr/>
          <a:lstStyle>
            <a:lvl1pPr>
              <a:defRPr/>
            </a:lvl1pPr>
          </a:lstStyle>
          <a:p>
            <a:pPr>
              <a:defRPr/>
            </a:pPr>
            <a:fld id="{375C6773-83FB-6042-A526-25453B5AE62E}" type="slidenum">
              <a:rPr lang="en-US"/>
              <a:pPr>
                <a:defRPr/>
              </a:pPr>
              <a:t>‹#›</a:t>
            </a:fld>
            <a:endParaRPr lang="en-US"/>
          </a:p>
        </p:txBody>
      </p:sp>
    </p:spTree>
    <p:extLst>
      <p:ext uri="{BB962C8B-B14F-4D97-AF65-F5344CB8AC3E}">
        <p14:creationId xmlns:p14="http://schemas.microsoft.com/office/powerpoint/2010/main" val="2918232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8761" y="188640"/>
            <a:ext cx="7592093" cy="762000"/>
          </a:xfrm>
        </p:spPr>
        <p:txBody>
          <a:bodyPr/>
          <a:lstStyle>
            <a:lvl1pPr>
              <a:defRPr b="0" i="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0" i="0">
                <a:latin typeface="Calibri" panose="020F0502020204030204" pitchFamily="34" charset="0"/>
                <a:cs typeface="Calibri" panose="020F0502020204030204" pitchFamily="34" charset="0"/>
              </a:defRPr>
            </a:lvl1pPr>
            <a:lvl2pPr>
              <a:defRPr b="0" i="0">
                <a:latin typeface="Calibri" panose="020F0502020204030204" pitchFamily="34" charset="0"/>
                <a:cs typeface="Calibri" panose="020F0502020204030204" pitchFamily="34" charset="0"/>
              </a:defRPr>
            </a:lvl2pPr>
            <a:lvl3pPr>
              <a:defRPr b="0" i="0">
                <a:latin typeface="Calibri" panose="020F0502020204030204" pitchFamily="34" charset="0"/>
                <a:cs typeface="Calibri" panose="020F0502020204030204" pitchFamily="34" charset="0"/>
              </a:defRPr>
            </a:lvl3pPr>
            <a:lvl4pPr>
              <a:defRPr b="0" i="0">
                <a:latin typeface="Calibri" panose="020F0502020204030204" pitchFamily="34" charset="0"/>
                <a:cs typeface="Calibri" panose="020F0502020204030204" pitchFamily="34" charset="0"/>
              </a:defRPr>
            </a:lvl4pPr>
            <a:lvl5pPr>
              <a:defRPr b="0" i="0">
                <a:latin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9180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5396A-F63F-7E49-8812-A3E768407A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9CEA53-86BB-F841-8C44-BD5BCCD6E3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54A01-5CE8-8044-86F4-99F69D8BEFFC}"/>
              </a:ext>
            </a:extLst>
          </p:cNvPr>
          <p:cNvSpPr>
            <a:spLocks noGrp="1"/>
          </p:cNvSpPr>
          <p:nvPr>
            <p:ph type="dt" sz="half" idx="10"/>
          </p:nvPr>
        </p:nvSpPr>
        <p:spPr/>
        <p:txBody>
          <a:bodyPr/>
          <a:lstStyle>
            <a:lvl1pPr>
              <a:defRPr/>
            </a:lvl1pPr>
          </a:lstStyle>
          <a:p>
            <a:pPr>
              <a:defRPr/>
            </a:pPr>
            <a:fld id="{36C77805-3BA7-CC4D-A7E1-F99962E59F04}" type="datetimeFigureOut">
              <a:rPr lang="en-US"/>
              <a:pPr>
                <a:defRPr/>
              </a:pPr>
              <a:t>2/1/21</a:t>
            </a:fld>
            <a:endParaRPr lang="en-US"/>
          </a:p>
        </p:txBody>
      </p:sp>
      <p:sp>
        <p:nvSpPr>
          <p:cNvPr id="5" name="Footer Placeholder 4">
            <a:extLst>
              <a:ext uri="{FF2B5EF4-FFF2-40B4-BE49-F238E27FC236}">
                <a16:creationId xmlns:a16="http://schemas.microsoft.com/office/drawing/2014/main" id="{67327883-76C5-5E41-BBE7-D7C8711C3A1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B80A8AE-4C62-DD42-A83F-6E260283CB44}"/>
              </a:ext>
            </a:extLst>
          </p:cNvPr>
          <p:cNvSpPr>
            <a:spLocks noGrp="1"/>
          </p:cNvSpPr>
          <p:nvPr>
            <p:ph type="sldNum" sz="quarter" idx="12"/>
          </p:nvPr>
        </p:nvSpPr>
        <p:spPr/>
        <p:txBody>
          <a:bodyPr/>
          <a:lstStyle>
            <a:lvl1pPr>
              <a:defRPr/>
            </a:lvl1pPr>
          </a:lstStyle>
          <a:p>
            <a:pPr>
              <a:defRPr/>
            </a:pPr>
            <a:fld id="{99CE326B-B793-4849-A40B-2BA8E6BB5DB1}" type="slidenum">
              <a:rPr lang="en-US"/>
              <a:pPr>
                <a:defRPr/>
              </a:pPr>
              <a:t>‹#›</a:t>
            </a:fld>
            <a:endParaRPr lang="en-US"/>
          </a:p>
        </p:txBody>
      </p:sp>
    </p:spTree>
    <p:extLst>
      <p:ext uri="{BB962C8B-B14F-4D97-AF65-F5344CB8AC3E}">
        <p14:creationId xmlns:p14="http://schemas.microsoft.com/office/powerpoint/2010/main" val="1884944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B0D1F5-4E33-5548-B60F-3A6315F8410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630BDE-5AA4-1849-8900-A7B8640F51CC}"/>
              </a:ext>
            </a:extLst>
          </p:cNvPr>
          <p:cNvSpPr>
            <a:spLocks noGrp="1"/>
          </p:cNvSpPr>
          <p:nvPr>
            <p:ph type="body" orient="vert" idx="1"/>
          </p:nvPr>
        </p:nvSpPr>
        <p:spPr>
          <a:xfrm>
            <a:off x="628650" y="365125"/>
            <a:ext cx="57626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547B28-F6B5-9C43-970C-0A129E308833}"/>
              </a:ext>
            </a:extLst>
          </p:cNvPr>
          <p:cNvSpPr>
            <a:spLocks noGrp="1"/>
          </p:cNvSpPr>
          <p:nvPr>
            <p:ph type="dt" sz="half" idx="10"/>
          </p:nvPr>
        </p:nvSpPr>
        <p:spPr/>
        <p:txBody>
          <a:bodyPr/>
          <a:lstStyle>
            <a:lvl1pPr>
              <a:defRPr/>
            </a:lvl1pPr>
          </a:lstStyle>
          <a:p>
            <a:pPr>
              <a:defRPr/>
            </a:pPr>
            <a:fld id="{9D4F5D8F-5E00-0549-AB63-D442DB45CD76}" type="datetimeFigureOut">
              <a:rPr lang="en-US"/>
              <a:pPr>
                <a:defRPr/>
              </a:pPr>
              <a:t>2/1/21</a:t>
            </a:fld>
            <a:endParaRPr lang="en-US"/>
          </a:p>
        </p:txBody>
      </p:sp>
      <p:sp>
        <p:nvSpPr>
          <p:cNvPr id="5" name="Footer Placeholder 4">
            <a:extLst>
              <a:ext uri="{FF2B5EF4-FFF2-40B4-BE49-F238E27FC236}">
                <a16:creationId xmlns:a16="http://schemas.microsoft.com/office/drawing/2014/main" id="{1875A055-C9B9-1248-8545-EA2F232EDC9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932846C-B03A-8741-8FF4-B5C6ADCDC7C9}"/>
              </a:ext>
            </a:extLst>
          </p:cNvPr>
          <p:cNvSpPr>
            <a:spLocks noGrp="1"/>
          </p:cNvSpPr>
          <p:nvPr>
            <p:ph type="sldNum" sz="quarter" idx="12"/>
          </p:nvPr>
        </p:nvSpPr>
        <p:spPr/>
        <p:txBody>
          <a:bodyPr/>
          <a:lstStyle>
            <a:lvl1pPr>
              <a:defRPr/>
            </a:lvl1pPr>
          </a:lstStyle>
          <a:p>
            <a:pPr>
              <a:defRPr/>
            </a:pPr>
            <a:fld id="{F54ACA8C-3520-364C-BFC3-EAEA9B935AE8}" type="slidenum">
              <a:rPr lang="en-US"/>
              <a:pPr>
                <a:defRPr/>
              </a:pPr>
              <a:t>‹#›</a:t>
            </a:fld>
            <a:endParaRPr lang="en-US"/>
          </a:p>
        </p:txBody>
      </p:sp>
    </p:spTree>
    <p:extLst>
      <p:ext uri="{BB962C8B-B14F-4D97-AF65-F5344CB8AC3E}">
        <p14:creationId xmlns:p14="http://schemas.microsoft.com/office/powerpoint/2010/main" val="3533041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984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38346" y="2204864"/>
            <a:ext cx="7772400" cy="1470025"/>
          </a:xfrm>
        </p:spPr>
        <p:txBody>
          <a:bodyPr/>
          <a:lstStyle>
            <a:lvl1pPr>
              <a:defRPr b="1" i="0">
                <a:solidFill>
                  <a:srgbClr val="FF0000"/>
                </a:solidFill>
                <a:latin typeface="Calibri"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85800" y="3886200"/>
            <a:ext cx="7677492" cy="17526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Tree>
    <p:extLst>
      <p:ext uri="{BB962C8B-B14F-4D97-AF65-F5344CB8AC3E}">
        <p14:creationId xmlns:p14="http://schemas.microsoft.com/office/powerpoint/2010/main" val="2969866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877174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38175" y="1362075"/>
            <a:ext cx="3871913" cy="4972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2488" y="1362075"/>
            <a:ext cx="3871912" cy="4972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853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5891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p>
            <a:r>
              <a:rPr lang="en-US"/>
              <a:t>Click to edit Master title style</a:t>
            </a:r>
          </a:p>
        </p:txBody>
      </p:sp>
      <p:sp>
        <p:nvSpPr>
          <p:cNvPr id="3" name="Content Placeholder 2"/>
          <p:cNvSpPr>
            <a:spLocks noGrp="1"/>
          </p:cNvSpPr>
          <p:nvPr>
            <p:ph sz="half" idx="1"/>
          </p:nvPr>
        </p:nvSpPr>
        <p:spPr>
          <a:xfrm>
            <a:off x="638175" y="1362075"/>
            <a:ext cx="3871913" cy="4972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2488" y="1362075"/>
            <a:ext cx="3871912" cy="24098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2488" y="3924300"/>
            <a:ext cx="3871912" cy="24098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493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p>
            <a:r>
              <a:rPr lang="en-US"/>
              <a:t>Click to edit Master title style</a:t>
            </a:r>
          </a:p>
        </p:txBody>
      </p:sp>
      <p:sp>
        <p:nvSpPr>
          <p:cNvPr id="3" name="Text Placeholder 2"/>
          <p:cNvSpPr>
            <a:spLocks noGrp="1"/>
          </p:cNvSpPr>
          <p:nvPr>
            <p:ph type="body" sz="half" idx="1"/>
          </p:nvPr>
        </p:nvSpPr>
        <p:spPr>
          <a:xfrm>
            <a:off x="638175" y="1362075"/>
            <a:ext cx="3871913" cy="4972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2488" y="1362075"/>
            <a:ext cx="3871912" cy="4972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5748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13C4322-7439-5149-8C57-23E8B5033FE4}"/>
              </a:ext>
            </a:extLst>
          </p:cNvPr>
          <p:cNvSpPr>
            <a:spLocks noGrp="1" noChangeArrowheads="1"/>
          </p:cNvSpPr>
          <p:nvPr>
            <p:ph type="title"/>
          </p:nvPr>
        </p:nvSpPr>
        <p:spPr bwMode="auto">
          <a:xfrm>
            <a:off x="360363" y="188913"/>
            <a:ext cx="75914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93667E1B-4CD6-684D-9CE2-EBF5BED6AE85}"/>
              </a:ext>
            </a:extLst>
          </p:cNvPr>
          <p:cNvSpPr>
            <a:spLocks noGrp="1" noChangeArrowheads="1"/>
          </p:cNvSpPr>
          <p:nvPr>
            <p:ph type="body" idx="1"/>
          </p:nvPr>
        </p:nvSpPr>
        <p:spPr bwMode="auto">
          <a:xfrm>
            <a:off x="396875" y="1196975"/>
            <a:ext cx="7896225"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8">
            <a:extLst>
              <a:ext uri="{FF2B5EF4-FFF2-40B4-BE49-F238E27FC236}">
                <a16:creationId xmlns:a16="http://schemas.microsoft.com/office/drawing/2014/main" id="{C0C14B65-47E4-F14A-9715-E86F662BF06D}"/>
              </a:ext>
            </a:extLst>
          </p:cNvPr>
          <p:cNvSpPr>
            <a:spLocks noChangeArrowheads="1"/>
          </p:cNvSpPr>
          <p:nvPr/>
        </p:nvSpPr>
        <p:spPr bwMode="auto">
          <a:xfrm rot="5400000">
            <a:off x="5596732" y="3310731"/>
            <a:ext cx="6858000" cy="236537"/>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Arial Narrow" panose="020B0604020202020204" pitchFamily="34" charset="0"/>
              </a:defRPr>
            </a:lvl1pPr>
            <a:lvl2pPr marL="742950" indent="-285750">
              <a:defRPr sz="2400" b="1">
                <a:solidFill>
                  <a:schemeClr val="tx1"/>
                </a:solidFill>
                <a:latin typeface="Arial Narrow" panose="020B0604020202020204" pitchFamily="34" charset="0"/>
              </a:defRPr>
            </a:lvl2pPr>
            <a:lvl3pPr marL="1143000" indent="-228600">
              <a:defRPr sz="2400" b="1">
                <a:solidFill>
                  <a:schemeClr val="tx1"/>
                </a:solidFill>
                <a:latin typeface="Arial Narrow" panose="020B0604020202020204" pitchFamily="34" charset="0"/>
              </a:defRPr>
            </a:lvl3pPr>
            <a:lvl4pPr marL="1600200" indent="-228600">
              <a:defRPr sz="2400" b="1">
                <a:solidFill>
                  <a:schemeClr val="tx1"/>
                </a:solidFill>
                <a:latin typeface="Arial Narrow" panose="020B0604020202020204" pitchFamily="34" charset="0"/>
              </a:defRPr>
            </a:lvl4pPr>
            <a:lvl5pPr marL="2057400" indent="-228600">
              <a:defRPr sz="2400" b="1">
                <a:solidFill>
                  <a:schemeClr val="tx1"/>
                </a:solidFill>
                <a:latin typeface="Arial Narrow" panose="020B0604020202020204" pitchFamily="34" charset="0"/>
              </a:defRPr>
            </a:lvl5pPr>
            <a:lvl6pPr marL="2514600" indent="-228600" eaLnBrk="0" fontAlgn="base" hangingPunct="0">
              <a:spcBef>
                <a:spcPct val="0"/>
              </a:spcBef>
              <a:spcAft>
                <a:spcPct val="0"/>
              </a:spcAft>
              <a:defRPr sz="2400" b="1">
                <a:solidFill>
                  <a:schemeClr val="tx1"/>
                </a:solidFill>
                <a:latin typeface="Arial Narrow" panose="020B0604020202020204" pitchFamily="34" charset="0"/>
              </a:defRPr>
            </a:lvl6pPr>
            <a:lvl7pPr marL="2971800" indent="-228600" eaLnBrk="0" fontAlgn="base" hangingPunct="0">
              <a:spcBef>
                <a:spcPct val="0"/>
              </a:spcBef>
              <a:spcAft>
                <a:spcPct val="0"/>
              </a:spcAft>
              <a:defRPr sz="2400" b="1">
                <a:solidFill>
                  <a:schemeClr val="tx1"/>
                </a:solidFill>
                <a:latin typeface="Arial Narrow" panose="020B0604020202020204" pitchFamily="34" charset="0"/>
              </a:defRPr>
            </a:lvl7pPr>
            <a:lvl8pPr marL="3429000" indent="-228600" eaLnBrk="0" fontAlgn="base" hangingPunct="0">
              <a:spcBef>
                <a:spcPct val="0"/>
              </a:spcBef>
              <a:spcAft>
                <a:spcPct val="0"/>
              </a:spcAft>
              <a:defRPr sz="2400" b="1">
                <a:solidFill>
                  <a:schemeClr val="tx1"/>
                </a:solidFill>
                <a:latin typeface="Arial Narrow" panose="020B0604020202020204" pitchFamily="34" charset="0"/>
              </a:defRPr>
            </a:lvl8pPr>
            <a:lvl9pPr marL="3886200" indent="-228600" eaLnBrk="0" fontAlgn="base" hangingPunct="0">
              <a:spcBef>
                <a:spcPct val="0"/>
              </a:spcBef>
              <a:spcAft>
                <a:spcPct val="0"/>
              </a:spcAft>
              <a:defRPr sz="2400" b="1">
                <a:solidFill>
                  <a:schemeClr val="tx1"/>
                </a:solidFill>
                <a:latin typeface="Arial Narrow" panose="020B0604020202020204" pitchFamily="34" charset="0"/>
              </a:defRPr>
            </a:lvl9pPr>
          </a:lstStyle>
          <a:p>
            <a:pPr algn="ctr">
              <a:defRPr/>
            </a:pPr>
            <a:endParaRPr lang="en-US" altLang="en-US" b="0">
              <a:latin typeface="Times New Roman" panose="02020603050405020304" pitchFamily="18" charset="0"/>
            </a:endParaRPr>
          </a:p>
        </p:txBody>
      </p:sp>
      <p:sp>
        <p:nvSpPr>
          <p:cNvPr id="1029" name="Rectangle 5">
            <a:extLst>
              <a:ext uri="{FF2B5EF4-FFF2-40B4-BE49-F238E27FC236}">
                <a16:creationId xmlns:a16="http://schemas.microsoft.com/office/drawing/2014/main" id="{722AF74B-A8AD-C94D-B259-BD7601FFAD2F}"/>
              </a:ext>
            </a:extLst>
          </p:cNvPr>
          <p:cNvSpPr>
            <a:spLocks noChangeArrowheads="1"/>
          </p:cNvSpPr>
          <p:nvPr/>
        </p:nvSpPr>
        <p:spPr bwMode="auto">
          <a:xfrm>
            <a:off x="8416925" y="6489700"/>
            <a:ext cx="3667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Arial Narrow" panose="020B0604020202020204" pitchFamily="34" charset="0"/>
              </a:defRPr>
            </a:lvl1pPr>
            <a:lvl2pPr marL="742950" indent="-285750">
              <a:defRPr sz="2400" b="1">
                <a:solidFill>
                  <a:schemeClr val="tx1"/>
                </a:solidFill>
                <a:latin typeface="Arial Narrow" panose="020B0604020202020204" pitchFamily="34" charset="0"/>
              </a:defRPr>
            </a:lvl2pPr>
            <a:lvl3pPr marL="1143000" indent="-228600">
              <a:defRPr sz="2400" b="1">
                <a:solidFill>
                  <a:schemeClr val="tx1"/>
                </a:solidFill>
                <a:latin typeface="Arial Narrow" panose="020B0604020202020204" pitchFamily="34" charset="0"/>
              </a:defRPr>
            </a:lvl3pPr>
            <a:lvl4pPr marL="1600200" indent="-228600">
              <a:defRPr sz="2400" b="1">
                <a:solidFill>
                  <a:schemeClr val="tx1"/>
                </a:solidFill>
                <a:latin typeface="Arial Narrow" panose="020B0604020202020204" pitchFamily="34" charset="0"/>
              </a:defRPr>
            </a:lvl4pPr>
            <a:lvl5pPr marL="2057400" indent="-228600">
              <a:defRPr sz="2400" b="1">
                <a:solidFill>
                  <a:schemeClr val="tx1"/>
                </a:solidFill>
                <a:latin typeface="Arial Narrow" panose="020B0604020202020204" pitchFamily="34" charset="0"/>
              </a:defRPr>
            </a:lvl5pPr>
            <a:lvl6pPr marL="2514600" indent="-228600" eaLnBrk="0" fontAlgn="base" hangingPunct="0">
              <a:spcBef>
                <a:spcPct val="0"/>
              </a:spcBef>
              <a:spcAft>
                <a:spcPct val="0"/>
              </a:spcAft>
              <a:defRPr sz="2400" b="1">
                <a:solidFill>
                  <a:schemeClr val="tx1"/>
                </a:solidFill>
                <a:latin typeface="Arial Narrow" panose="020B0604020202020204" pitchFamily="34" charset="0"/>
              </a:defRPr>
            </a:lvl6pPr>
            <a:lvl7pPr marL="2971800" indent="-228600" eaLnBrk="0" fontAlgn="base" hangingPunct="0">
              <a:spcBef>
                <a:spcPct val="0"/>
              </a:spcBef>
              <a:spcAft>
                <a:spcPct val="0"/>
              </a:spcAft>
              <a:defRPr sz="2400" b="1">
                <a:solidFill>
                  <a:schemeClr val="tx1"/>
                </a:solidFill>
                <a:latin typeface="Arial Narrow" panose="020B0604020202020204" pitchFamily="34" charset="0"/>
              </a:defRPr>
            </a:lvl7pPr>
            <a:lvl8pPr marL="3429000" indent="-228600" eaLnBrk="0" fontAlgn="base" hangingPunct="0">
              <a:spcBef>
                <a:spcPct val="0"/>
              </a:spcBef>
              <a:spcAft>
                <a:spcPct val="0"/>
              </a:spcAft>
              <a:defRPr sz="2400" b="1">
                <a:solidFill>
                  <a:schemeClr val="tx1"/>
                </a:solidFill>
                <a:latin typeface="Arial Narrow" panose="020B0604020202020204" pitchFamily="34" charset="0"/>
              </a:defRPr>
            </a:lvl8pPr>
            <a:lvl9pPr marL="3886200" indent="-228600" eaLnBrk="0" fontAlgn="base" hangingPunct="0">
              <a:spcBef>
                <a:spcPct val="0"/>
              </a:spcBef>
              <a:spcAft>
                <a:spcPct val="0"/>
              </a:spcAft>
              <a:defRPr sz="2400" b="1">
                <a:solidFill>
                  <a:schemeClr val="tx1"/>
                </a:solidFill>
                <a:latin typeface="Arial Narrow" panose="020B0604020202020204" pitchFamily="34" charset="0"/>
              </a:defRPr>
            </a:lvl9pPr>
          </a:lstStyle>
          <a:p>
            <a:pPr>
              <a:defRPr/>
            </a:pPr>
            <a:fld id="{5A7940B2-41A6-D649-BA65-46365DAB3294}" type="slidenum">
              <a:rPr lang="en-US" altLang="en-US" sz="1200">
                <a:solidFill>
                  <a:srgbClr val="898989"/>
                </a:solidFill>
                <a:latin typeface="Calibri" panose="020F0502020204030204" pitchFamily="34" charset="0"/>
                <a:ea typeface="Calibri" panose="020F0502020204030204" pitchFamily="34" charset="0"/>
                <a:cs typeface="Calibri" panose="020F0502020204030204" pitchFamily="34" charset="0"/>
              </a:rPr>
              <a:pPr>
                <a:defRPr/>
              </a:pPr>
              <a:t>‹#›</a:t>
            </a:fld>
            <a:endParaRPr lang="en-US" altLang="en-US" sz="1200">
              <a:solidFill>
                <a:srgbClr val="898989"/>
              </a:solidFill>
              <a:latin typeface="Calibri" panose="020F0502020204030204" pitchFamily="34" charset="0"/>
              <a:ea typeface="Calibri" panose="020F0502020204030204" pitchFamily="34" charset="0"/>
              <a:cs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hf sldNum="0" hdr="0" dt="0"/>
  <p:txStyles>
    <p:titleStyle>
      <a:lvl1pPr marL="119063" indent="-119063" algn="l" rtl="0" eaLnBrk="1" fontAlgn="base" hangingPunct="1">
        <a:spcBef>
          <a:spcPct val="0"/>
        </a:spcBef>
        <a:spcAft>
          <a:spcPct val="0"/>
        </a:spcAft>
        <a:defRPr sz="3600">
          <a:solidFill>
            <a:srgbClr val="FF0000"/>
          </a:solidFill>
          <a:latin typeface="Calibri" pitchFamily="34" charset="0"/>
          <a:ea typeface="Calibri" panose="020F0502020204030204" pitchFamily="34" charset="0"/>
          <a:cs typeface="Calibri" panose="020F0502020204030204" pitchFamily="34" charset="0"/>
        </a:defRPr>
      </a:lvl1pPr>
      <a:lvl2pPr marL="119063" indent="-119063" algn="l" rtl="0" eaLnBrk="1" fontAlgn="base" hangingPunct="1">
        <a:spcBef>
          <a:spcPct val="0"/>
        </a:spcBef>
        <a:spcAft>
          <a:spcPct val="0"/>
        </a:spcAft>
        <a:defRPr sz="3600">
          <a:solidFill>
            <a:srgbClr val="FF0000"/>
          </a:solidFill>
          <a:latin typeface="Calibri" panose="020F0502020204030204" pitchFamily="34" charset="0"/>
          <a:ea typeface="Calibri" panose="020F0502020204030204" pitchFamily="34" charset="0"/>
          <a:cs typeface="Calibri" panose="020F0502020204030204" pitchFamily="34" charset="0"/>
        </a:defRPr>
      </a:lvl2pPr>
      <a:lvl3pPr marL="119063" indent="-119063" algn="l" rtl="0" eaLnBrk="1" fontAlgn="base" hangingPunct="1">
        <a:spcBef>
          <a:spcPct val="0"/>
        </a:spcBef>
        <a:spcAft>
          <a:spcPct val="0"/>
        </a:spcAft>
        <a:defRPr sz="3600">
          <a:solidFill>
            <a:srgbClr val="FF0000"/>
          </a:solidFill>
          <a:latin typeface="Calibri" panose="020F0502020204030204" pitchFamily="34" charset="0"/>
          <a:ea typeface="Calibri" panose="020F0502020204030204" pitchFamily="34" charset="0"/>
          <a:cs typeface="Calibri" panose="020F0502020204030204" pitchFamily="34" charset="0"/>
        </a:defRPr>
      </a:lvl3pPr>
      <a:lvl4pPr marL="119063" indent="-119063" algn="l" rtl="0" eaLnBrk="1" fontAlgn="base" hangingPunct="1">
        <a:spcBef>
          <a:spcPct val="0"/>
        </a:spcBef>
        <a:spcAft>
          <a:spcPct val="0"/>
        </a:spcAft>
        <a:defRPr sz="3600">
          <a:solidFill>
            <a:srgbClr val="FF0000"/>
          </a:solidFill>
          <a:latin typeface="Calibri" panose="020F0502020204030204" pitchFamily="34" charset="0"/>
          <a:ea typeface="Calibri" panose="020F0502020204030204" pitchFamily="34" charset="0"/>
          <a:cs typeface="Calibri" panose="020F0502020204030204" pitchFamily="34" charset="0"/>
        </a:defRPr>
      </a:lvl4pPr>
      <a:lvl5pPr marL="119063" indent="-119063" algn="l" rtl="0" eaLnBrk="1" fontAlgn="base" hangingPunct="1">
        <a:spcBef>
          <a:spcPct val="0"/>
        </a:spcBef>
        <a:spcAft>
          <a:spcPct val="0"/>
        </a:spcAft>
        <a:defRPr sz="3600">
          <a:solidFill>
            <a:srgbClr val="FF0000"/>
          </a:solidFill>
          <a:latin typeface="Calibri" panose="020F0502020204030204" pitchFamily="34" charset="0"/>
          <a:ea typeface="Calibri" panose="020F0502020204030204" pitchFamily="34" charset="0"/>
          <a:cs typeface="Calibri" panose="020F0502020204030204"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rgbClr val="990000"/>
        </a:buClr>
        <a:buSzPct val="60000"/>
        <a:buFont typeface="Wingdings 2" pitchFamily="2" charset="2"/>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rtl="0" eaLnBrk="1" fontAlgn="base" hangingPunct="1">
        <a:spcBef>
          <a:spcPct val="20000"/>
        </a:spcBef>
        <a:spcAft>
          <a:spcPct val="0"/>
        </a:spcAft>
        <a:buClr>
          <a:srgbClr val="0070C0"/>
        </a:buClr>
        <a:buSzPct val="80000"/>
        <a:buFont typeface="Wingdings" pitchFamily="2" charset="2"/>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9E0B04BF-DED9-FD4E-8066-14B6FAF15780}"/>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9562F6B1-C0AD-4B4E-86D1-C01B75362E19}"/>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8C021C1-E507-A943-B791-6BF9469BC2C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A76EC676-7638-1C44-B42E-F09873732E7A}" type="datetimeFigureOut">
              <a:rPr lang="en-US"/>
              <a:pPr>
                <a:defRPr/>
              </a:pPr>
              <a:t>2/1/21</a:t>
            </a:fld>
            <a:endParaRPr lang="en-US"/>
          </a:p>
        </p:txBody>
      </p:sp>
      <p:sp>
        <p:nvSpPr>
          <p:cNvPr id="5" name="Footer Placeholder 4">
            <a:extLst>
              <a:ext uri="{FF2B5EF4-FFF2-40B4-BE49-F238E27FC236}">
                <a16:creationId xmlns:a16="http://schemas.microsoft.com/office/drawing/2014/main" id="{844EDE54-8E2C-874D-892A-E2642BFEAD45}"/>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0CD1BDB9-DFC6-FB49-814A-B5943A238CC0}"/>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6F5E124C-6667-904C-8CEA-E6E48CB0199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slide" Target="slide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inst.eecs.berkeley.edu/~cs61c"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2">
            <a:extLst>
              <a:ext uri="{FF2B5EF4-FFF2-40B4-BE49-F238E27FC236}">
                <a16:creationId xmlns:a16="http://schemas.microsoft.com/office/drawing/2014/main" id="{DBF88259-DC5F-0E46-A134-A5057805D2B5}"/>
              </a:ext>
            </a:extLst>
          </p:cNvPr>
          <p:cNvSpPr>
            <a:spLocks noGrp="1" noChangeArrowheads="1"/>
          </p:cNvSpPr>
          <p:nvPr>
            <p:ph type="ctrTitle"/>
          </p:nvPr>
        </p:nvSpPr>
        <p:spPr>
          <a:xfrm>
            <a:off x="685800" y="1708150"/>
            <a:ext cx="7772400" cy="1470025"/>
          </a:xfrm>
        </p:spPr>
        <p:txBody>
          <a:bodyPr/>
          <a:lstStyle/>
          <a:p>
            <a:pPr marL="0" indent="0"/>
            <a:r>
              <a:rPr lang="en-US" altLang="en-US" sz="2800" dirty="0">
                <a:solidFill>
                  <a:srgbClr val="C00000"/>
                </a:solidFill>
              </a:rPr>
              <a:t> </a:t>
            </a:r>
            <a:r>
              <a:rPr lang="en-US" altLang="en-US" sz="2800" b="0" dirty="0">
                <a:solidFill>
                  <a:srgbClr val="C00000"/>
                </a:solidFill>
              </a:rPr>
              <a:t>CS 211 Computer Architecture</a:t>
            </a:r>
            <a:br>
              <a:rPr lang="en-US" altLang="en-US" dirty="0">
                <a:solidFill>
                  <a:srgbClr val="C00000"/>
                </a:solidFill>
              </a:rPr>
            </a:br>
            <a:r>
              <a:rPr lang="en-US" altLang="en-US" dirty="0">
                <a:solidFill>
                  <a:srgbClr val="C00000"/>
                </a:solidFill>
              </a:rPr>
              <a:t> </a:t>
            </a:r>
            <a:r>
              <a:rPr lang="en-US" altLang="en-US" sz="3000" dirty="0"/>
              <a:t>Lecture 2: Classes of Computers</a:t>
            </a:r>
          </a:p>
        </p:txBody>
      </p:sp>
      <p:sp>
        <p:nvSpPr>
          <p:cNvPr id="5122" name="Subtitle 2">
            <a:extLst>
              <a:ext uri="{FF2B5EF4-FFF2-40B4-BE49-F238E27FC236}">
                <a16:creationId xmlns:a16="http://schemas.microsoft.com/office/drawing/2014/main" id="{283A71EB-323F-2741-83C2-8ED4A0E228A1}"/>
              </a:ext>
            </a:extLst>
          </p:cNvPr>
          <p:cNvSpPr>
            <a:spLocks noGrp="1" noChangeArrowheads="1"/>
          </p:cNvSpPr>
          <p:nvPr>
            <p:ph type="subTitle" idx="1"/>
          </p:nvPr>
        </p:nvSpPr>
        <p:spPr>
          <a:xfrm>
            <a:off x="685800" y="3886200"/>
            <a:ext cx="7677150" cy="1752600"/>
          </a:xfrm>
        </p:spPr>
        <p:txBody>
          <a:bodyPr/>
          <a:lstStyle/>
          <a:p>
            <a:pPr algn="r"/>
            <a:r>
              <a:rPr lang="en-US" altLang="en-US" b="1"/>
              <a:t>Ravi Mittal</a:t>
            </a:r>
          </a:p>
          <a:p>
            <a:pPr algn="r"/>
            <a:r>
              <a:rPr lang="en-US" altLang="en-US"/>
              <a:t>ravi.mittal@iitgoa.ac.in</a:t>
            </a:r>
          </a:p>
          <a:p>
            <a:pPr algn="r"/>
            <a:r>
              <a:rPr lang="en-US" altLang="en-US"/>
              <a:t>Indian Institute of Technology, Goa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A2A5C-D46B-1943-9091-E039B3E24369}"/>
              </a:ext>
            </a:extLst>
          </p:cNvPr>
          <p:cNvSpPr>
            <a:spLocks noGrp="1"/>
          </p:cNvSpPr>
          <p:nvPr>
            <p:ph type="title"/>
          </p:nvPr>
        </p:nvSpPr>
        <p:spPr/>
        <p:txBody>
          <a:bodyPr/>
          <a:lstStyle/>
          <a:p>
            <a:r>
              <a:rPr lang="en-US" dirty="0"/>
              <a:t>Client Server Architecture</a:t>
            </a:r>
          </a:p>
        </p:txBody>
      </p:sp>
      <p:sp>
        <p:nvSpPr>
          <p:cNvPr id="3" name="Content Placeholder 2">
            <a:extLst>
              <a:ext uri="{FF2B5EF4-FFF2-40B4-BE49-F238E27FC236}">
                <a16:creationId xmlns:a16="http://schemas.microsoft.com/office/drawing/2014/main" id="{C711C0B2-BEBA-9843-807B-55D855D48EC1}"/>
              </a:ext>
            </a:extLst>
          </p:cNvPr>
          <p:cNvSpPr>
            <a:spLocks noGrp="1"/>
          </p:cNvSpPr>
          <p:nvPr>
            <p:ph idx="1"/>
          </p:nvPr>
        </p:nvSpPr>
        <p:spPr/>
        <p:txBody>
          <a:bodyPr/>
          <a:lstStyle/>
          <a:p>
            <a:r>
              <a:rPr lang="en-US" dirty="0">
                <a:solidFill>
                  <a:srgbClr val="C00000"/>
                </a:solidFill>
              </a:rPr>
              <a:t>Server</a:t>
            </a:r>
            <a:r>
              <a:rPr lang="en-US" dirty="0"/>
              <a:t> – Receives and processes requests from clients</a:t>
            </a:r>
          </a:p>
          <a:p>
            <a:pPr lvl="1"/>
            <a:r>
              <a:rPr lang="en-US" dirty="0"/>
              <a:t>It hosts, delivers and manages the resources and services to be consumed by clients</a:t>
            </a:r>
          </a:p>
          <a:p>
            <a:r>
              <a:rPr lang="en-US" dirty="0">
                <a:solidFill>
                  <a:srgbClr val="C00000"/>
                </a:solidFill>
              </a:rPr>
              <a:t>Client</a:t>
            </a:r>
            <a:r>
              <a:rPr lang="en-US" dirty="0"/>
              <a:t> – Sends requests to the server for a specific service</a:t>
            </a:r>
          </a:p>
          <a:p>
            <a:r>
              <a:rPr lang="en-US" dirty="0">
                <a:solidFill>
                  <a:srgbClr val="C00000"/>
                </a:solidFill>
              </a:rPr>
              <a:t>Load Balancer </a:t>
            </a:r>
            <a:r>
              <a:rPr lang="en-US" dirty="0"/>
              <a:t>– responsible for distributing incoming network traffic across a group of backend servers to optimize resource usage</a:t>
            </a:r>
          </a:p>
          <a:p>
            <a:r>
              <a:rPr lang="en-US" dirty="0">
                <a:solidFill>
                  <a:srgbClr val="C00000"/>
                </a:solidFill>
              </a:rPr>
              <a:t>Network Protocols - </a:t>
            </a:r>
            <a:r>
              <a:rPr lang="en-US" dirty="0"/>
              <a:t>TCP/IP, UDP</a:t>
            </a:r>
          </a:p>
          <a:p>
            <a:endParaRPr lang="en-US" dirty="0"/>
          </a:p>
          <a:p>
            <a:r>
              <a:rPr lang="en-US" dirty="0"/>
              <a:t>Not a peer-to-peer architecture </a:t>
            </a:r>
          </a:p>
        </p:txBody>
      </p:sp>
    </p:spTree>
    <p:extLst>
      <p:ext uri="{BB962C8B-B14F-4D97-AF65-F5344CB8AC3E}">
        <p14:creationId xmlns:p14="http://schemas.microsoft.com/office/powerpoint/2010/main" val="2454412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4C8A-728D-F243-BA11-79DAA00A7C15}"/>
              </a:ext>
            </a:extLst>
          </p:cNvPr>
          <p:cNvSpPr>
            <a:spLocks noGrp="1"/>
          </p:cNvSpPr>
          <p:nvPr>
            <p:ph type="title"/>
          </p:nvPr>
        </p:nvSpPr>
        <p:spPr>
          <a:xfrm>
            <a:off x="361138" y="188640"/>
            <a:ext cx="8243310" cy="762000"/>
          </a:xfrm>
        </p:spPr>
        <p:txBody>
          <a:bodyPr/>
          <a:lstStyle/>
          <a:p>
            <a:r>
              <a:rPr lang="en-US" dirty="0"/>
              <a:t>An Example of Client-Server Architecture</a:t>
            </a:r>
          </a:p>
        </p:txBody>
      </p:sp>
      <p:pic>
        <p:nvPicPr>
          <p:cNvPr id="3" name="Picture 2">
            <a:extLst>
              <a:ext uri="{FF2B5EF4-FFF2-40B4-BE49-F238E27FC236}">
                <a16:creationId xmlns:a16="http://schemas.microsoft.com/office/drawing/2014/main" id="{D8410340-93DE-BD4F-9922-41F4B27EE651}"/>
              </a:ext>
            </a:extLst>
          </p:cNvPr>
          <p:cNvPicPr>
            <a:picLocks noChangeAspect="1"/>
          </p:cNvPicPr>
          <p:nvPr/>
        </p:nvPicPr>
        <p:blipFill>
          <a:blip r:embed="rId3"/>
          <a:stretch>
            <a:fillRect/>
          </a:stretch>
        </p:blipFill>
        <p:spPr>
          <a:xfrm>
            <a:off x="0" y="1773797"/>
            <a:ext cx="8388424" cy="3638102"/>
          </a:xfrm>
          <a:prstGeom prst="rect">
            <a:avLst/>
          </a:prstGeom>
        </p:spPr>
      </p:pic>
      <p:sp>
        <p:nvSpPr>
          <p:cNvPr id="4" name="TextBox 3">
            <a:extLst>
              <a:ext uri="{FF2B5EF4-FFF2-40B4-BE49-F238E27FC236}">
                <a16:creationId xmlns:a16="http://schemas.microsoft.com/office/drawing/2014/main" id="{5076FAD8-513F-8147-815A-3D54DA4BAFEF}"/>
              </a:ext>
            </a:extLst>
          </p:cNvPr>
          <p:cNvSpPr txBox="1"/>
          <p:nvPr/>
        </p:nvSpPr>
        <p:spPr>
          <a:xfrm>
            <a:off x="1259632" y="5805264"/>
            <a:ext cx="4221284" cy="461665"/>
          </a:xfrm>
          <a:prstGeom prst="rect">
            <a:avLst/>
          </a:prstGeom>
          <a:noFill/>
        </p:spPr>
        <p:txBody>
          <a:bodyPr wrap="none" rtlCol="0">
            <a:spAutoFit/>
          </a:bodyPr>
          <a:lstStyle/>
          <a:p>
            <a:r>
              <a:rPr lang="en-US" dirty="0">
                <a:solidFill>
                  <a:srgbClr val="0070C0"/>
                </a:solidFill>
                <a:latin typeface="Calibri" pitchFamily="34" charset="0"/>
                <a:hlinkClick r:id="rId4" action="ppaction://hlinksldjump"/>
              </a:rPr>
              <a:t>CDN: Content Delivery Network</a:t>
            </a:r>
            <a:endParaRPr lang="en-US" dirty="0">
              <a:solidFill>
                <a:srgbClr val="0070C0"/>
              </a:solidFill>
              <a:latin typeface="Calibri" pitchFamily="34" charset="0"/>
            </a:endParaRPr>
          </a:p>
        </p:txBody>
      </p:sp>
    </p:spTree>
    <p:extLst>
      <p:ext uri="{BB962C8B-B14F-4D97-AF65-F5344CB8AC3E}">
        <p14:creationId xmlns:p14="http://schemas.microsoft.com/office/powerpoint/2010/main" val="2350414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9FA67-03FD-5949-8C79-00DEE2509922}"/>
              </a:ext>
            </a:extLst>
          </p:cNvPr>
          <p:cNvSpPr>
            <a:spLocks noGrp="1"/>
          </p:cNvSpPr>
          <p:nvPr>
            <p:ph type="ctrTitle"/>
          </p:nvPr>
        </p:nvSpPr>
        <p:spPr/>
        <p:txBody>
          <a:bodyPr/>
          <a:lstStyle/>
          <a:p>
            <a:r>
              <a:rPr lang="en-US" dirty="0"/>
              <a:t>Domain Specific Architecture</a:t>
            </a:r>
          </a:p>
        </p:txBody>
      </p:sp>
    </p:spTree>
    <p:extLst>
      <p:ext uri="{BB962C8B-B14F-4D97-AF65-F5344CB8AC3E}">
        <p14:creationId xmlns:p14="http://schemas.microsoft.com/office/powerpoint/2010/main" val="3725217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02E7-ADD0-7144-87F6-8BE42AB97446}"/>
              </a:ext>
            </a:extLst>
          </p:cNvPr>
          <p:cNvSpPr>
            <a:spLocks noGrp="1"/>
          </p:cNvSpPr>
          <p:nvPr>
            <p:ph type="title"/>
          </p:nvPr>
        </p:nvSpPr>
        <p:spPr/>
        <p:txBody>
          <a:bodyPr/>
          <a:lstStyle/>
          <a:p>
            <a:r>
              <a:rPr lang="en-US" dirty="0"/>
              <a:t>Domain Specific Architecture</a:t>
            </a:r>
          </a:p>
        </p:txBody>
      </p:sp>
      <p:sp>
        <p:nvSpPr>
          <p:cNvPr id="3" name="Content Placeholder 2">
            <a:extLst>
              <a:ext uri="{FF2B5EF4-FFF2-40B4-BE49-F238E27FC236}">
                <a16:creationId xmlns:a16="http://schemas.microsoft.com/office/drawing/2014/main" id="{BB6522AA-59A4-6043-8CD7-76437463C251}"/>
              </a:ext>
            </a:extLst>
          </p:cNvPr>
          <p:cNvSpPr>
            <a:spLocks noGrp="1"/>
          </p:cNvSpPr>
          <p:nvPr>
            <p:ph idx="1"/>
          </p:nvPr>
        </p:nvSpPr>
        <p:spPr/>
        <p:txBody>
          <a:bodyPr/>
          <a:lstStyle/>
          <a:p>
            <a:r>
              <a:rPr lang="en-US" dirty="0"/>
              <a:t>Significant performance improvements cannot occur through improvements in general purpose computing</a:t>
            </a:r>
          </a:p>
          <a:p>
            <a:r>
              <a:rPr lang="en-US" dirty="0"/>
              <a:t>A very high order of improvements are possible only by domain specific hardware acceleration</a:t>
            </a:r>
          </a:p>
          <a:p>
            <a:pPr lvl="1"/>
            <a:endParaRPr lang="en-US" dirty="0"/>
          </a:p>
          <a:p>
            <a:r>
              <a:rPr lang="en-US" dirty="0"/>
              <a:t>Advantages:</a:t>
            </a:r>
          </a:p>
          <a:p>
            <a:pPr lvl="1"/>
            <a:r>
              <a:rPr lang="en-US" dirty="0"/>
              <a:t>Eliminates unneeded activities</a:t>
            </a:r>
          </a:p>
          <a:p>
            <a:pPr lvl="1"/>
            <a:r>
              <a:rPr lang="en-US" dirty="0"/>
              <a:t>Uses domain specific parallelism effectively</a:t>
            </a:r>
          </a:p>
          <a:p>
            <a:r>
              <a:rPr lang="en-US" sz="2000" dirty="0">
                <a:solidFill>
                  <a:srgbClr val="FF0000"/>
                </a:solidFill>
              </a:rPr>
              <a:t>Use of domain specific languages; Hardware/Software/System designed for a specific domain</a:t>
            </a:r>
          </a:p>
          <a:p>
            <a:endParaRPr lang="en-US" dirty="0"/>
          </a:p>
        </p:txBody>
      </p:sp>
    </p:spTree>
    <p:extLst>
      <p:ext uri="{BB962C8B-B14F-4D97-AF65-F5344CB8AC3E}">
        <p14:creationId xmlns:p14="http://schemas.microsoft.com/office/powerpoint/2010/main" val="3553424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7189-8E3C-4747-848A-CC740395EEC8}"/>
              </a:ext>
            </a:extLst>
          </p:cNvPr>
          <p:cNvSpPr>
            <a:spLocks noGrp="1"/>
          </p:cNvSpPr>
          <p:nvPr>
            <p:ph type="title"/>
          </p:nvPr>
        </p:nvSpPr>
        <p:spPr/>
        <p:txBody>
          <a:bodyPr/>
          <a:lstStyle/>
          <a:p>
            <a:r>
              <a:rPr lang="en-US" dirty="0"/>
              <a:t>Domain Specific Architecture</a:t>
            </a:r>
          </a:p>
        </p:txBody>
      </p:sp>
      <p:sp>
        <p:nvSpPr>
          <p:cNvPr id="3" name="Content Placeholder 2">
            <a:extLst>
              <a:ext uri="{FF2B5EF4-FFF2-40B4-BE49-F238E27FC236}">
                <a16:creationId xmlns:a16="http://schemas.microsoft.com/office/drawing/2014/main" id="{0E3E4027-57A2-E44B-AC72-BC0392FF01B4}"/>
              </a:ext>
            </a:extLst>
          </p:cNvPr>
          <p:cNvSpPr>
            <a:spLocks noGrp="1"/>
          </p:cNvSpPr>
          <p:nvPr>
            <p:ph idx="1"/>
          </p:nvPr>
        </p:nvSpPr>
        <p:spPr/>
        <p:txBody>
          <a:bodyPr/>
          <a:lstStyle/>
          <a:p>
            <a:r>
              <a:rPr lang="en-US" dirty="0"/>
              <a:t>Example:</a:t>
            </a:r>
          </a:p>
          <a:p>
            <a:pPr lvl="1"/>
            <a:r>
              <a:rPr lang="en-US" dirty="0"/>
              <a:t>TPU (Tensor Processing Unit) Architecture – by Google</a:t>
            </a:r>
          </a:p>
          <a:p>
            <a:pPr lvl="2"/>
            <a:r>
              <a:rPr lang="en-US" dirty="0"/>
              <a:t>ASIC for Deep Neural Net</a:t>
            </a:r>
          </a:p>
          <a:p>
            <a:pPr lvl="2"/>
            <a:r>
              <a:rPr lang="en-US" dirty="0"/>
              <a:t>Programming: TensorFlow</a:t>
            </a:r>
          </a:p>
          <a:p>
            <a:pPr lvl="1"/>
            <a:r>
              <a:rPr lang="en-US" dirty="0"/>
              <a:t>Neural network for machine learning</a:t>
            </a:r>
          </a:p>
          <a:p>
            <a:pPr lvl="1"/>
            <a:r>
              <a:rPr lang="en-US" dirty="0"/>
              <a:t>GPUs for virtual reality</a:t>
            </a:r>
          </a:p>
          <a:p>
            <a:pPr lvl="1"/>
            <a:r>
              <a:rPr lang="en-US" dirty="0"/>
              <a:t>Programmable network switches and interfaces</a:t>
            </a:r>
          </a:p>
          <a:p>
            <a:pPr lvl="1"/>
            <a:r>
              <a:rPr lang="en-IN" dirty="0"/>
              <a:t>Catapult, Microsoft</a:t>
            </a:r>
          </a:p>
          <a:p>
            <a:pPr lvl="2"/>
            <a:r>
              <a:rPr lang="en-IN" dirty="0"/>
              <a:t>Architecture that allows new ways of using interconnected FPGAs as computational accelerators</a:t>
            </a:r>
          </a:p>
          <a:p>
            <a:pPr lvl="1"/>
            <a:r>
              <a:rPr lang="en-IN" dirty="0"/>
              <a:t>Crest, Intel</a:t>
            </a:r>
            <a:endParaRPr lang="en-US" dirty="0"/>
          </a:p>
          <a:p>
            <a:r>
              <a:rPr lang="en-US" dirty="0"/>
              <a:t>Use of parallelism that matches the target domain</a:t>
            </a:r>
          </a:p>
          <a:p>
            <a:r>
              <a:rPr lang="en-US" dirty="0"/>
              <a:t>Use of domain specific language</a:t>
            </a:r>
          </a:p>
        </p:txBody>
      </p:sp>
    </p:spTree>
    <p:extLst>
      <p:ext uri="{BB962C8B-B14F-4D97-AF65-F5344CB8AC3E}">
        <p14:creationId xmlns:p14="http://schemas.microsoft.com/office/powerpoint/2010/main" val="2661733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9FA67-03FD-5949-8C79-00DEE2509922}"/>
              </a:ext>
            </a:extLst>
          </p:cNvPr>
          <p:cNvSpPr>
            <a:spLocks noGrp="1"/>
          </p:cNvSpPr>
          <p:nvPr>
            <p:ph type="ctrTitle"/>
          </p:nvPr>
        </p:nvSpPr>
        <p:spPr/>
        <p:txBody>
          <a:bodyPr/>
          <a:lstStyle/>
          <a:p>
            <a:r>
              <a:rPr lang="en-US" dirty="0" err="1"/>
              <a:t>PostPC</a:t>
            </a:r>
            <a:r>
              <a:rPr lang="en-US" dirty="0"/>
              <a:t> Era</a:t>
            </a:r>
          </a:p>
        </p:txBody>
      </p:sp>
    </p:spTree>
    <p:extLst>
      <p:ext uri="{BB962C8B-B14F-4D97-AF65-F5344CB8AC3E}">
        <p14:creationId xmlns:p14="http://schemas.microsoft.com/office/powerpoint/2010/main" val="2362975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E49-8901-3449-B497-A8F0AAA97629}"/>
              </a:ext>
            </a:extLst>
          </p:cNvPr>
          <p:cNvSpPr>
            <a:spLocks noGrp="1"/>
          </p:cNvSpPr>
          <p:nvPr>
            <p:ph type="title"/>
          </p:nvPr>
        </p:nvSpPr>
        <p:spPr/>
        <p:txBody>
          <a:bodyPr/>
          <a:lstStyle/>
          <a:p>
            <a:r>
              <a:rPr lang="en-US" dirty="0"/>
              <a:t>The </a:t>
            </a:r>
            <a:r>
              <a:rPr lang="en-US" dirty="0" err="1"/>
              <a:t>PostPC</a:t>
            </a:r>
            <a:r>
              <a:rPr lang="en-US" dirty="0"/>
              <a:t> Era</a:t>
            </a:r>
          </a:p>
        </p:txBody>
      </p:sp>
      <p:sp>
        <p:nvSpPr>
          <p:cNvPr id="4" name="Content Placeholder 3">
            <a:extLst>
              <a:ext uri="{FF2B5EF4-FFF2-40B4-BE49-F238E27FC236}">
                <a16:creationId xmlns:a16="http://schemas.microsoft.com/office/drawing/2014/main" id="{E5E78515-FE9B-3941-A6C9-C6477E679D75}"/>
              </a:ext>
            </a:extLst>
          </p:cNvPr>
          <p:cNvSpPr>
            <a:spLocks noGrp="1"/>
          </p:cNvSpPr>
          <p:nvPr>
            <p:ph idx="1"/>
          </p:nvPr>
        </p:nvSpPr>
        <p:spPr/>
        <p:txBody>
          <a:bodyPr>
            <a:normAutofit/>
          </a:bodyPr>
          <a:lstStyle/>
          <a:p>
            <a:pPr>
              <a:lnSpc>
                <a:spcPct val="90000"/>
              </a:lnSpc>
              <a:defRPr/>
            </a:pPr>
            <a:r>
              <a:rPr lang="en-US" kern="0" dirty="0">
                <a:solidFill>
                  <a:srgbClr val="C00000"/>
                </a:solidFill>
              </a:rPr>
              <a:t>Personal Mobile Device (PMD)</a:t>
            </a:r>
          </a:p>
          <a:p>
            <a:pPr lvl="1">
              <a:lnSpc>
                <a:spcPct val="90000"/>
              </a:lnSpc>
              <a:defRPr/>
            </a:pPr>
            <a:r>
              <a:rPr lang="en-US" kern="0" dirty="0"/>
              <a:t>Battery operated</a:t>
            </a:r>
          </a:p>
          <a:p>
            <a:pPr lvl="1">
              <a:lnSpc>
                <a:spcPct val="90000"/>
              </a:lnSpc>
              <a:defRPr/>
            </a:pPr>
            <a:r>
              <a:rPr lang="en-US" kern="0" dirty="0"/>
              <a:t>Connects to the Internet</a:t>
            </a:r>
          </a:p>
          <a:p>
            <a:pPr lvl="1">
              <a:lnSpc>
                <a:spcPct val="90000"/>
              </a:lnSpc>
              <a:defRPr/>
            </a:pPr>
            <a:r>
              <a:rPr lang="en-US" kern="0" dirty="0"/>
              <a:t>Hundreds of dollars</a:t>
            </a:r>
          </a:p>
          <a:p>
            <a:pPr lvl="1">
              <a:lnSpc>
                <a:spcPct val="90000"/>
              </a:lnSpc>
              <a:defRPr/>
            </a:pPr>
            <a:r>
              <a:rPr lang="en-US" kern="0" dirty="0"/>
              <a:t>Smart phones, tablets, electronic glasses</a:t>
            </a:r>
          </a:p>
          <a:p>
            <a:pPr>
              <a:lnSpc>
                <a:spcPct val="90000"/>
              </a:lnSpc>
              <a:defRPr/>
            </a:pPr>
            <a:r>
              <a:rPr lang="en-US" kern="0" dirty="0">
                <a:solidFill>
                  <a:srgbClr val="C00000"/>
                </a:solidFill>
              </a:rPr>
              <a:t>Cloud computing</a:t>
            </a:r>
          </a:p>
          <a:p>
            <a:pPr lvl="1">
              <a:lnSpc>
                <a:spcPct val="90000"/>
              </a:lnSpc>
              <a:defRPr/>
            </a:pPr>
            <a:r>
              <a:rPr lang="en-US" kern="0" dirty="0"/>
              <a:t>Warehouse Scale Computers (WSC)</a:t>
            </a:r>
          </a:p>
          <a:p>
            <a:pPr lvl="1">
              <a:lnSpc>
                <a:spcPct val="90000"/>
              </a:lnSpc>
              <a:defRPr/>
            </a:pPr>
            <a:r>
              <a:rPr lang="en-US" kern="0" dirty="0"/>
              <a:t>Software as a Service (SaaS)</a:t>
            </a:r>
          </a:p>
          <a:p>
            <a:pPr lvl="1">
              <a:lnSpc>
                <a:spcPct val="90000"/>
              </a:lnSpc>
              <a:defRPr/>
            </a:pPr>
            <a:r>
              <a:rPr lang="en-US" kern="0" dirty="0"/>
              <a:t>Portion of software run on a PMD and a portion run in the Cloud</a:t>
            </a:r>
          </a:p>
          <a:p>
            <a:pPr lvl="1">
              <a:lnSpc>
                <a:spcPct val="90000"/>
              </a:lnSpc>
              <a:defRPr/>
            </a:pPr>
            <a:r>
              <a:rPr lang="en-US" kern="0" dirty="0"/>
              <a:t>Amazon and Google</a:t>
            </a:r>
          </a:p>
          <a:p>
            <a:pPr>
              <a:lnSpc>
                <a:spcPct val="90000"/>
              </a:lnSpc>
              <a:defRPr/>
            </a:pPr>
            <a:r>
              <a:rPr lang="en-US" kern="0" dirty="0">
                <a:solidFill>
                  <a:srgbClr val="C00000"/>
                </a:solidFill>
              </a:rPr>
              <a:t>Data Center</a:t>
            </a:r>
          </a:p>
          <a:p>
            <a:pPr lvl="1">
              <a:lnSpc>
                <a:spcPct val="90000"/>
              </a:lnSpc>
              <a:defRPr/>
            </a:pPr>
            <a:r>
              <a:rPr lang="en-US" dirty="0"/>
              <a:t>100000+ servers tightly interconnected – within a premise – with tons of storage capacity</a:t>
            </a:r>
          </a:p>
          <a:p>
            <a:pPr lvl="1">
              <a:lnSpc>
                <a:spcPct val="90000"/>
              </a:lnSpc>
              <a:defRPr/>
            </a:pPr>
            <a:r>
              <a:rPr lang="en-US" dirty="0"/>
              <a:t>To run a complex application – </a:t>
            </a:r>
            <a:r>
              <a:rPr lang="en-US" dirty="0" err="1"/>
              <a:t>eg</a:t>
            </a:r>
            <a:r>
              <a:rPr lang="en-US" dirty="0"/>
              <a:t> Google Query – that requires thousands of processors </a:t>
            </a:r>
          </a:p>
        </p:txBody>
      </p:sp>
      <p:sp>
        <p:nvSpPr>
          <p:cNvPr id="6" name="Footer Placeholder 3">
            <a:extLst>
              <a:ext uri="{FF2B5EF4-FFF2-40B4-BE49-F238E27FC236}">
                <a16:creationId xmlns:a16="http://schemas.microsoft.com/office/drawing/2014/main" id="{54836673-AE11-AA40-9008-8ABE11CC24FC}"/>
              </a:ext>
            </a:extLst>
          </p:cNvPr>
          <p:cNvSpPr txBox="1">
            <a:spLocks/>
          </p:cNvSpPr>
          <p:nvPr/>
        </p:nvSpPr>
        <p:spPr>
          <a:xfrm>
            <a:off x="251520" y="6317981"/>
            <a:ext cx="3411488"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lstStyle>
            <a:defPPr>
              <a:defRPr lang="en-US"/>
            </a:defPPr>
            <a:lvl1pPr marL="0" defTabSz="914400" eaLnBrk="1" latinLnBrk="0" hangingPunct="1">
              <a:buClrTx/>
              <a:buSzTx/>
              <a:buFontTx/>
              <a:buNone/>
              <a:defRPr sz="1200" b="0">
                <a:latin typeface="Calibri" panose="020F0502020204030204" pitchFamily="34" charset="0"/>
                <a:cs typeface="Calibri" panose="020F0502020204030204" pitchFamily="34" charset="0"/>
              </a:defRPr>
            </a:lvl1pPr>
            <a:lvl2pPr marL="742950" indent="-285750" defTabSz="914400" eaLnBrk="1" latinLnBrk="0" hangingPunct="1">
              <a:spcBef>
                <a:spcPct val="20000"/>
              </a:spcBef>
              <a:buClr>
                <a:schemeClr val="hlink"/>
              </a:buClr>
              <a:buSzPct val="55000"/>
              <a:buFont typeface="Wingdings" pitchFamily="2" charset="2"/>
              <a:buChar char="n"/>
              <a:defRPr sz="2800">
                <a:latin typeface="Arial" panose="020B0604020202020204" pitchFamily="34" charset="0"/>
              </a:defRPr>
            </a:lvl2pPr>
            <a:lvl3pPr marL="1143000" indent="-228600" defTabSz="914400" eaLnBrk="1" latinLnBrk="0" hangingPunct="1">
              <a:spcBef>
                <a:spcPct val="20000"/>
              </a:spcBef>
              <a:buClr>
                <a:schemeClr val="folHlink"/>
              </a:buClr>
              <a:buSzPct val="50000"/>
              <a:buFont typeface="Wingdings" pitchFamily="2" charset="2"/>
              <a:buChar char="n"/>
              <a:defRPr>
                <a:latin typeface="Arial" panose="020B0604020202020204" pitchFamily="34" charset="0"/>
              </a:defRPr>
            </a:lvl3pPr>
            <a:lvl4pPr marL="1600200" indent="-228600" defTabSz="914400" eaLnBrk="1" latinLnBrk="0" hangingPunct="1">
              <a:spcBef>
                <a:spcPct val="20000"/>
              </a:spcBef>
              <a:buClr>
                <a:schemeClr val="accent2"/>
              </a:buClr>
              <a:buSzPct val="55000"/>
              <a:buFont typeface="Wingdings" pitchFamily="2" charset="2"/>
              <a:buChar char="n"/>
              <a:defRPr sz="2000">
                <a:latin typeface="Arial" panose="020B0604020202020204" pitchFamily="34" charset="0"/>
              </a:defRPr>
            </a:lvl4pPr>
            <a:lvl5pPr marL="2057400" indent="-228600" defTabSz="914400" eaLnBrk="1" latinLnBrk="0" hangingPunct="1">
              <a:spcBef>
                <a:spcPct val="20000"/>
              </a:spcBef>
              <a:buClr>
                <a:schemeClr val="accent1"/>
              </a:buClr>
              <a:buSzPct val="50000"/>
              <a:buFont typeface="Wingdings" pitchFamily="2" charset="2"/>
              <a:buChar char="n"/>
              <a:defRPr sz="2000">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9pPr>
          </a:lstStyle>
          <a:p>
            <a:r>
              <a:rPr lang="en-AU" altLang="en-US" dirty="0"/>
              <a:t>Chapter 1 — Computer Abstractions and Technology — Patterson and Hennessy</a:t>
            </a:r>
          </a:p>
        </p:txBody>
      </p:sp>
    </p:spTree>
    <p:extLst>
      <p:ext uri="{BB962C8B-B14F-4D97-AF65-F5344CB8AC3E}">
        <p14:creationId xmlns:p14="http://schemas.microsoft.com/office/powerpoint/2010/main" val="3269814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9FA67-03FD-5949-8C79-00DEE2509922}"/>
              </a:ext>
            </a:extLst>
          </p:cNvPr>
          <p:cNvSpPr>
            <a:spLocks noGrp="1"/>
          </p:cNvSpPr>
          <p:nvPr>
            <p:ph type="ctrTitle"/>
          </p:nvPr>
        </p:nvSpPr>
        <p:spPr/>
        <p:txBody>
          <a:bodyPr/>
          <a:lstStyle/>
          <a:p>
            <a:r>
              <a:rPr lang="en-US" dirty="0"/>
              <a:t>Mobile</a:t>
            </a:r>
          </a:p>
        </p:txBody>
      </p:sp>
    </p:spTree>
    <p:extLst>
      <p:ext uri="{BB962C8B-B14F-4D97-AF65-F5344CB8AC3E}">
        <p14:creationId xmlns:p14="http://schemas.microsoft.com/office/powerpoint/2010/main" val="3030601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F79C33-1EEF-5B43-B825-1D01A3726706}"/>
              </a:ext>
            </a:extLst>
          </p:cNvPr>
          <p:cNvSpPr>
            <a:spLocks noGrp="1"/>
          </p:cNvSpPr>
          <p:nvPr>
            <p:ph idx="1"/>
          </p:nvPr>
        </p:nvSpPr>
        <p:spPr>
          <a:xfrm>
            <a:off x="396875" y="5197727"/>
            <a:ext cx="8386763" cy="1091647"/>
          </a:xfrm>
        </p:spPr>
        <p:txBody>
          <a:bodyPr/>
          <a:lstStyle/>
          <a:p>
            <a:r>
              <a:rPr lang="en-IN" dirty="0"/>
              <a:t>In beginning 2021, there are around 7.9 billion mobile subscriptions and</a:t>
            </a:r>
          </a:p>
          <a:p>
            <a:r>
              <a:rPr lang="en-IN" dirty="0"/>
              <a:t>6.1 billion smartphone subscriptions </a:t>
            </a:r>
          </a:p>
          <a:p>
            <a:pPr marL="0" indent="0">
              <a:buNone/>
            </a:pPr>
            <a:endParaRPr lang="en-IN" dirty="0"/>
          </a:p>
          <a:p>
            <a:endParaRPr lang="en-IN" dirty="0"/>
          </a:p>
          <a:p>
            <a:endParaRPr lang="en-US" dirty="0"/>
          </a:p>
        </p:txBody>
      </p:sp>
      <p:sp>
        <p:nvSpPr>
          <p:cNvPr id="3" name="Title 2">
            <a:extLst>
              <a:ext uri="{FF2B5EF4-FFF2-40B4-BE49-F238E27FC236}">
                <a16:creationId xmlns:a16="http://schemas.microsoft.com/office/drawing/2014/main" id="{40DA647D-3F77-7240-AEE9-72BC2890EC47}"/>
              </a:ext>
            </a:extLst>
          </p:cNvPr>
          <p:cNvSpPr>
            <a:spLocks noGrp="1"/>
          </p:cNvSpPr>
          <p:nvPr>
            <p:ph type="title"/>
          </p:nvPr>
        </p:nvSpPr>
        <p:spPr/>
        <p:txBody>
          <a:bodyPr/>
          <a:lstStyle/>
          <a:p>
            <a:r>
              <a:rPr lang="en-IN" sz="2800" dirty="0"/>
              <a:t>Mobile Subscriptions and subscribers (billion) </a:t>
            </a:r>
          </a:p>
        </p:txBody>
      </p:sp>
      <p:pic>
        <p:nvPicPr>
          <p:cNvPr id="4" name="Picture 3">
            <a:extLst>
              <a:ext uri="{FF2B5EF4-FFF2-40B4-BE49-F238E27FC236}">
                <a16:creationId xmlns:a16="http://schemas.microsoft.com/office/drawing/2014/main" id="{8B931413-5DBF-CB44-AF85-71CF07D03FE7}"/>
              </a:ext>
            </a:extLst>
          </p:cNvPr>
          <p:cNvPicPr>
            <a:picLocks noChangeAspect="1"/>
          </p:cNvPicPr>
          <p:nvPr/>
        </p:nvPicPr>
        <p:blipFill>
          <a:blip r:embed="rId2"/>
          <a:stretch>
            <a:fillRect/>
          </a:stretch>
        </p:blipFill>
        <p:spPr>
          <a:xfrm>
            <a:off x="755576" y="938211"/>
            <a:ext cx="7843088" cy="4259516"/>
          </a:xfrm>
          <a:prstGeom prst="rect">
            <a:avLst/>
          </a:prstGeom>
        </p:spPr>
      </p:pic>
      <p:sp>
        <p:nvSpPr>
          <p:cNvPr id="21" name="Google Shape;601;g5ce8b99149_0_339">
            <a:extLst>
              <a:ext uri="{FF2B5EF4-FFF2-40B4-BE49-F238E27FC236}">
                <a16:creationId xmlns:a16="http://schemas.microsoft.com/office/drawing/2014/main" id="{0070BC77-7462-0F42-8CE3-D62F9F6EDE2D}"/>
              </a:ext>
            </a:extLst>
          </p:cNvPr>
          <p:cNvSpPr txBox="1">
            <a:spLocks/>
          </p:cNvSpPr>
          <p:nvPr/>
        </p:nvSpPr>
        <p:spPr>
          <a:xfrm>
            <a:off x="31924" y="6446399"/>
            <a:ext cx="5476180" cy="459499"/>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Ericsson Mobility Report, Nov 2020, Mobile Subscription  Outlook </a:t>
            </a:r>
          </a:p>
        </p:txBody>
      </p:sp>
    </p:spTree>
    <p:extLst>
      <p:ext uri="{BB962C8B-B14F-4D97-AF65-F5344CB8AC3E}">
        <p14:creationId xmlns:p14="http://schemas.microsoft.com/office/powerpoint/2010/main" val="1668050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4910E-08D0-3646-9E62-59334BABA6DF}"/>
              </a:ext>
            </a:extLst>
          </p:cNvPr>
          <p:cNvSpPr>
            <a:spLocks noGrp="1"/>
          </p:cNvSpPr>
          <p:nvPr>
            <p:ph type="title"/>
          </p:nvPr>
        </p:nvSpPr>
        <p:spPr/>
        <p:txBody>
          <a:bodyPr>
            <a:normAutofit/>
          </a:bodyPr>
          <a:lstStyle/>
          <a:p>
            <a:r>
              <a:rPr lang="en-US" dirty="0"/>
              <a:t>Global Devices and Connection Growth</a:t>
            </a:r>
          </a:p>
        </p:txBody>
      </p:sp>
      <p:pic>
        <p:nvPicPr>
          <p:cNvPr id="7170" name="Picture 2" descr="Global device and connection growth">
            <a:extLst>
              <a:ext uri="{FF2B5EF4-FFF2-40B4-BE49-F238E27FC236}">
                <a16:creationId xmlns:a16="http://schemas.microsoft.com/office/drawing/2014/main" id="{6A5B9747-2F5D-CD4B-84E9-DE9B4A6BB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8" y="1988840"/>
            <a:ext cx="8534400" cy="330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4B17F90-512A-5D4C-94A8-18F87F7E8B30}"/>
              </a:ext>
            </a:extLst>
          </p:cNvPr>
          <p:cNvSpPr/>
          <p:nvPr/>
        </p:nvSpPr>
        <p:spPr>
          <a:xfrm>
            <a:off x="373949" y="6381328"/>
            <a:ext cx="4572000" cy="33855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lstStyle/>
          <a:p>
            <a:pPr eaLnBrk="1" hangingPunct="1"/>
            <a:r>
              <a:rPr lang="en-IN" sz="1200" b="0" dirty="0">
                <a:latin typeface="Calibri" panose="020F0502020204030204" pitchFamily="34" charset="0"/>
                <a:cs typeface="Calibri" panose="020F0502020204030204" pitchFamily="34" charset="0"/>
              </a:rPr>
              <a:t>Source: Cisco Annual Internet Report, 2018–2023 </a:t>
            </a:r>
            <a:endParaRPr lang="en-US" sz="1200"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9473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64C0E1-6B93-284E-AFF3-76BE5B6300A1}"/>
              </a:ext>
            </a:extLst>
          </p:cNvPr>
          <p:cNvSpPr>
            <a:spLocks noGrp="1"/>
          </p:cNvSpPr>
          <p:nvPr>
            <p:ph type="title"/>
          </p:nvPr>
        </p:nvSpPr>
        <p:spPr/>
        <p:txBody>
          <a:bodyPr/>
          <a:lstStyle/>
          <a:p>
            <a:r>
              <a:rPr lang="en-US" dirty="0"/>
              <a:t>Today’s Thought</a:t>
            </a:r>
          </a:p>
        </p:txBody>
      </p:sp>
      <p:sp>
        <p:nvSpPr>
          <p:cNvPr id="5" name="Content Placeholder 4">
            <a:extLst>
              <a:ext uri="{FF2B5EF4-FFF2-40B4-BE49-F238E27FC236}">
                <a16:creationId xmlns:a16="http://schemas.microsoft.com/office/drawing/2014/main" id="{B03E95CD-53F6-BE42-88E6-8B59CFEF1809}"/>
              </a:ext>
            </a:extLst>
          </p:cNvPr>
          <p:cNvSpPr>
            <a:spLocks noGrp="1"/>
          </p:cNvSpPr>
          <p:nvPr>
            <p:ph idx="1"/>
          </p:nvPr>
        </p:nvSpPr>
        <p:spPr/>
        <p:txBody>
          <a:bodyPr/>
          <a:lstStyle/>
          <a:p>
            <a:r>
              <a:rPr lang="en-US" dirty="0"/>
              <a:t>You can’t achieve anything in life if </a:t>
            </a:r>
          </a:p>
          <a:p>
            <a:pPr lvl="1"/>
            <a:r>
              <a:rPr lang="en-US" dirty="0"/>
              <a:t>You let your mind to become restless and fragmented</a:t>
            </a:r>
          </a:p>
          <a:p>
            <a:pPr lvl="1"/>
            <a:r>
              <a:rPr lang="en-US" dirty="0"/>
              <a:t>You are unable to concentrate </a:t>
            </a:r>
          </a:p>
          <a:p>
            <a:r>
              <a:rPr lang="en-US" dirty="0"/>
              <a:t>It’s just a habit of letting your mind wander… drift away..</a:t>
            </a:r>
          </a:p>
          <a:p>
            <a:endParaRPr lang="en-US" dirty="0"/>
          </a:p>
          <a:p>
            <a:r>
              <a:rPr lang="en-US" dirty="0"/>
              <a:t>Try to remain focused in the class for 50 mins without thinking of anything else..</a:t>
            </a:r>
          </a:p>
        </p:txBody>
      </p:sp>
    </p:spTree>
    <p:extLst>
      <p:ext uri="{BB962C8B-B14F-4D97-AF65-F5344CB8AC3E}">
        <p14:creationId xmlns:p14="http://schemas.microsoft.com/office/powerpoint/2010/main" val="662889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9FA67-03FD-5949-8C79-00DEE2509922}"/>
              </a:ext>
            </a:extLst>
          </p:cNvPr>
          <p:cNvSpPr>
            <a:spLocks noGrp="1"/>
          </p:cNvSpPr>
          <p:nvPr>
            <p:ph type="ctrTitle"/>
          </p:nvPr>
        </p:nvSpPr>
        <p:spPr/>
        <p:txBody>
          <a:bodyPr/>
          <a:lstStyle/>
          <a:p>
            <a:r>
              <a:rPr lang="en-US" dirty="0"/>
              <a:t>Cloud Computing and Datacenter Architecture</a:t>
            </a:r>
          </a:p>
        </p:txBody>
      </p:sp>
    </p:spTree>
    <p:extLst>
      <p:ext uri="{BB962C8B-B14F-4D97-AF65-F5344CB8AC3E}">
        <p14:creationId xmlns:p14="http://schemas.microsoft.com/office/powerpoint/2010/main" val="3870272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defRPr/>
            </a:pPr>
            <a:r>
              <a:rPr lang="en-US">
                <a:latin typeface="Helvetica" charset="0"/>
                <a:ea typeface="ＭＳ Ｐゴシック" charset="0"/>
              </a:rPr>
              <a:t>Cloud Computing</a:t>
            </a:r>
          </a:p>
        </p:txBody>
      </p:sp>
      <p:sp>
        <p:nvSpPr>
          <p:cNvPr id="20483" name="Content Placeholder 2"/>
          <p:cNvSpPr>
            <a:spLocks noGrp="1"/>
          </p:cNvSpPr>
          <p:nvPr>
            <p:ph idx="1"/>
          </p:nvPr>
        </p:nvSpPr>
        <p:spPr>
          <a:xfrm>
            <a:off x="357158" y="1214422"/>
            <a:ext cx="8229600" cy="4805378"/>
          </a:xfrm>
        </p:spPr>
        <p:txBody>
          <a:bodyPr>
            <a:noAutofit/>
          </a:bodyPr>
          <a:lstStyle/>
          <a:p>
            <a:pPr eaLnBrk="1" hangingPunct="1">
              <a:defRPr/>
            </a:pPr>
            <a:r>
              <a:rPr lang="en-US" sz="2400" dirty="0">
                <a:solidFill>
                  <a:srgbClr val="C00000"/>
                </a:solidFill>
                <a:latin typeface="Arial" charset="0"/>
                <a:cs typeface="Arial" charset="0"/>
              </a:rPr>
              <a:t>On-demand</a:t>
            </a:r>
          </a:p>
          <a:p>
            <a:pPr lvl="1">
              <a:defRPr/>
            </a:pPr>
            <a:r>
              <a:rPr lang="en-US" sz="2200" dirty="0">
                <a:latin typeface="Arial" charset="0"/>
                <a:cs typeface="Arial" charset="0"/>
              </a:rPr>
              <a:t>Use resources when you need it; pay-as-you-go</a:t>
            </a:r>
          </a:p>
          <a:p>
            <a:pPr>
              <a:defRPr/>
            </a:pPr>
            <a:r>
              <a:rPr lang="en-US" sz="2400" dirty="0">
                <a:solidFill>
                  <a:srgbClr val="C00000"/>
                </a:solidFill>
                <a:latin typeface="Arial" charset="0"/>
                <a:cs typeface="Arial" charset="0"/>
              </a:rPr>
              <a:t>Elastic</a:t>
            </a:r>
          </a:p>
          <a:p>
            <a:pPr lvl="1" eaLnBrk="1" hangingPunct="1">
              <a:defRPr/>
            </a:pPr>
            <a:r>
              <a:rPr lang="en-US" sz="2000" dirty="0">
                <a:latin typeface="Arial" charset="0"/>
                <a:ea typeface="Arial" charset="0"/>
                <a:cs typeface="Arial" charset="0"/>
              </a:rPr>
              <a:t>Scale up and down based on demand</a:t>
            </a:r>
          </a:p>
          <a:p>
            <a:pPr eaLnBrk="1" hangingPunct="1">
              <a:defRPr/>
            </a:pPr>
            <a:r>
              <a:rPr lang="en-US" sz="2400" dirty="0">
                <a:solidFill>
                  <a:srgbClr val="C00000"/>
                </a:solidFill>
                <a:latin typeface="Arial" charset="0"/>
                <a:cs typeface="Arial" charset="0"/>
              </a:rPr>
              <a:t>Multi-tenancy</a:t>
            </a:r>
          </a:p>
          <a:p>
            <a:pPr lvl="1" eaLnBrk="1" hangingPunct="1">
              <a:defRPr/>
            </a:pPr>
            <a:r>
              <a:rPr lang="en-US" sz="2000" dirty="0">
                <a:solidFill>
                  <a:srgbClr val="000000"/>
                </a:solidFill>
                <a:latin typeface="Arial" charset="0"/>
                <a:ea typeface="Arial" charset="0"/>
                <a:cs typeface="Arial" charset="0"/>
              </a:rPr>
              <a:t>Multiple independent users share infrastructure</a:t>
            </a:r>
          </a:p>
          <a:p>
            <a:pPr lvl="1" eaLnBrk="1" hangingPunct="1">
              <a:defRPr/>
            </a:pPr>
            <a:r>
              <a:rPr lang="en-US" sz="2000" dirty="0">
                <a:solidFill>
                  <a:srgbClr val="000000"/>
                </a:solidFill>
                <a:latin typeface="Arial" charset="0"/>
                <a:ea typeface="Arial" charset="0"/>
                <a:cs typeface="Arial" charset="0"/>
              </a:rPr>
              <a:t>Security and resource isolation</a:t>
            </a:r>
          </a:p>
          <a:p>
            <a:pPr lvl="1" eaLnBrk="1" hangingPunct="1">
              <a:defRPr/>
            </a:pPr>
            <a:r>
              <a:rPr lang="en-US" sz="2000" dirty="0">
                <a:solidFill>
                  <a:srgbClr val="000000"/>
                </a:solidFill>
                <a:latin typeface="Arial" charset="0"/>
                <a:ea typeface="Arial" charset="0"/>
                <a:cs typeface="Arial" charset="0"/>
              </a:rPr>
              <a:t>SLAs on performance and reliability (sometimes)</a:t>
            </a:r>
          </a:p>
          <a:p>
            <a:pPr eaLnBrk="1" hangingPunct="1">
              <a:defRPr/>
            </a:pPr>
            <a:r>
              <a:rPr lang="en-US" sz="2400" dirty="0">
                <a:solidFill>
                  <a:srgbClr val="C00000"/>
                </a:solidFill>
                <a:latin typeface="Arial" charset="0"/>
                <a:cs typeface="Arial" charset="0"/>
              </a:rPr>
              <a:t>Dynamic Management</a:t>
            </a:r>
          </a:p>
          <a:p>
            <a:pPr lvl="1" eaLnBrk="1" hangingPunct="1">
              <a:defRPr/>
            </a:pPr>
            <a:r>
              <a:rPr lang="en-US" sz="2000" dirty="0">
                <a:latin typeface="Arial" charset="0"/>
                <a:ea typeface="Arial" charset="0"/>
                <a:cs typeface="Arial" charset="0"/>
              </a:rPr>
              <a:t>Resiliency: </a:t>
            </a:r>
            <a:r>
              <a:rPr lang="en-US" sz="2000" dirty="0">
                <a:solidFill>
                  <a:srgbClr val="000000"/>
                </a:solidFill>
                <a:latin typeface="Arial" charset="0"/>
                <a:ea typeface="Arial" charset="0"/>
                <a:cs typeface="Arial" charset="0"/>
              </a:rPr>
              <a:t>isolate failure of servers and storage</a:t>
            </a:r>
          </a:p>
          <a:p>
            <a:pPr lvl="1" eaLnBrk="1" hangingPunct="1">
              <a:defRPr/>
            </a:pPr>
            <a:r>
              <a:rPr lang="en-US" sz="2000" dirty="0">
                <a:latin typeface="Arial" charset="0"/>
                <a:ea typeface="Arial" charset="0"/>
                <a:cs typeface="Arial" charset="0"/>
              </a:rPr>
              <a:t>Workload movement: move work to other locations</a:t>
            </a:r>
          </a:p>
        </p:txBody>
      </p:sp>
    </p:spTree>
    <p:extLst>
      <p:ext uri="{BB962C8B-B14F-4D97-AF65-F5344CB8AC3E}">
        <p14:creationId xmlns:p14="http://schemas.microsoft.com/office/powerpoint/2010/main" val="2072948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3166"/>
            <a:ext cx="8476974" cy="1143000"/>
          </a:xfrm>
        </p:spPr>
        <p:txBody>
          <a:bodyPr>
            <a:noAutofit/>
          </a:bodyPr>
          <a:lstStyle/>
          <a:p>
            <a:r>
              <a:rPr lang="en-US" dirty="0"/>
              <a:t>What are Data Centers?</a:t>
            </a:r>
          </a:p>
        </p:txBody>
      </p:sp>
      <p:sp>
        <p:nvSpPr>
          <p:cNvPr id="3" name="Content Placeholder 2"/>
          <p:cNvSpPr>
            <a:spLocks noGrp="1"/>
          </p:cNvSpPr>
          <p:nvPr>
            <p:ph sz="half" idx="1"/>
          </p:nvPr>
        </p:nvSpPr>
        <p:spPr>
          <a:xfrm>
            <a:off x="291047" y="1295400"/>
            <a:ext cx="8490727" cy="1477847"/>
          </a:xfrm>
        </p:spPr>
        <p:txBody>
          <a:bodyPr>
            <a:noAutofit/>
          </a:bodyPr>
          <a:lstStyle/>
          <a:p>
            <a:pPr eaLnBrk="1" hangingPunct="1">
              <a:defRPr/>
            </a:pPr>
            <a:r>
              <a:rPr lang="en-US" sz="2400" dirty="0">
                <a:solidFill>
                  <a:srgbClr val="C00000"/>
                </a:solidFill>
                <a:latin typeface="Arial" charset="0"/>
                <a:cs typeface="Arial" charset="0"/>
              </a:rPr>
              <a:t>Large facilities with 10s of thousands of networked servers</a:t>
            </a:r>
          </a:p>
          <a:p>
            <a:pPr lvl="1"/>
            <a:r>
              <a:rPr lang="en-US" sz="2000" dirty="0">
                <a:solidFill>
                  <a:prstClr val="black"/>
                </a:solidFill>
                <a:latin typeface="Arial" charset="0"/>
                <a:ea typeface="Heiti SC Light" charset="0"/>
                <a:cs typeface="Heiti SC Light" charset="0"/>
              </a:rPr>
              <a:t>Compute, storage, and networking working in concert</a:t>
            </a:r>
          </a:p>
          <a:p>
            <a:pPr lvl="1"/>
            <a:r>
              <a:rPr lang="en-US" sz="2000" dirty="0">
                <a:solidFill>
                  <a:prstClr val="black"/>
                </a:solidFill>
                <a:latin typeface="Arial" charset="0"/>
                <a:ea typeface="Heiti SC Light" charset="0"/>
                <a:cs typeface="Heiti SC Light" charset="0"/>
              </a:rPr>
              <a:t>“Warehouse-Scale Computers” </a:t>
            </a:r>
          </a:p>
          <a:p>
            <a:endParaRPr lang="en-US" sz="2400" dirty="0"/>
          </a:p>
          <a:p>
            <a:pPr marL="457200" lvl="1" indent="0">
              <a:buNone/>
            </a:pPr>
            <a:endParaRPr lang="en-US" sz="1600" dirty="0"/>
          </a:p>
          <a:p>
            <a:pPr marL="457200" lvl="1" indent="0">
              <a:buNone/>
            </a:pPr>
            <a:endParaRPr lang="en-US" sz="1600" dirty="0"/>
          </a:p>
        </p:txBody>
      </p:sp>
      <p:sp>
        <p:nvSpPr>
          <p:cNvPr id="6" name="Slide Number Placeholder 5"/>
          <p:cNvSpPr>
            <a:spLocks noGrp="1"/>
          </p:cNvSpPr>
          <p:nvPr>
            <p:ph type="sldNum" sz="quarter" idx="4294967295"/>
          </p:nvPr>
        </p:nvSpPr>
        <p:spPr>
          <a:xfrm>
            <a:off x="7010400" y="6356350"/>
            <a:ext cx="2133600" cy="365125"/>
          </a:xfrm>
          <a:prstGeom prst="rect">
            <a:avLst/>
          </a:prstGeom>
        </p:spPr>
        <p:txBody>
          <a:bodyPr/>
          <a:lstStyle/>
          <a:p>
            <a:fld id="{AC913800-9833-F549-80FC-C3497A40B0B4}" type="slidenum">
              <a:rPr lang="en-US" smtClean="0"/>
              <a:t>22</a:t>
            </a:fld>
            <a:endParaRPr lang="en-US"/>
          </a:p>
        </p:txBody>
      </p:sp>
      <p:pic>
        <p:nvPicPr>
          <p:cNvPr id="11" name="Picture 10"/>
          <p:cNvPicPr>
            <a:picLocks noChangeAspect="1"/>
          </p:cNvPicPr>
          <p:nvPr/>
        </p:nvPicPr>
        <p:blipFill>
          <a:blip r:embed="rId3"/>
          <a:stretch>
            <a:fillRect/>
          </a:stretch>
        </p:blipFill>
        <p:spPr>
          <a:xfrm>
            <a:off x="209448" y="3239138"/>
            <a:ext cx="8552914" cy="3305474"/>
          </a:xfrm>
          <a:prstGeom prst="rect">
            <a:avLst/>
          </a:prstGeom>
        </p:spPr>
      </p:pic>
    </p:spTree>
    <p:extLst>
      <p:ext uri="{BB962C8B-B14F-4D97-AF65-F5344CB8AC3E}">
        <p14:creationId xmlns:p14="http://schemas.microsoft.com/office/powerpoint/2010/main" val="2814433670"/>
      </p:ext>
    </p:extLst>
  </p:cSld>
  <p:clrMapOvr>
    <a:masterClrMapping/>
  </p:clrMapOvr>
  <mc:AlternateContent xmlns:mc="http://schemas.openxmlformats.org/markup-compatibility/2006" xmlns:p14="http://schemas.microsoft.com/office/powerpoint/2010/main">
    <mc:Choice Requires="p14">
      <p:transition spd="slow" p14:dur="2000" advTm="41625"/>
    </mc:Choice>
    <mc:Fallback xmlns="">
      <p:transition xmlns:p14="http://schemas.microsoft.com/office/powerpoint/2010/main" spd="slow" advTm="4162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965" b="-3372"/>
          <a:stretch/>
        </p:blipFill>
        <p:spPr>
          <a:xfrm>
            <a:off x="0" y="3416045"/>
            <a:ext cx="4597430" cy="3574035"/>
          </a:xfrm>
          <a:prstGeom prst="rect">
            <a:avLst/>
          </a:prstGeom>
          <a:effectLst/>
        </p:spPr>
      </p:pic>
      <p:sp>
        <p:nvSpPr>
          <p:cNvPr id="8" name="Title 7"/>
          <p:cNvSpPr>
            <a:spLocks noGrp="1"/>
          </p:cNvSpPr>
          <p:nvPr>
            <p:ph type="title"/>
          </p:nvPr>
        </p:nvSpPr>
        <p:spPr>
          <a:xfrm>
            <a:off x="450928" y="122238"/>
            <a:ext cx="8229600" cy="636603"/>
          </a:xfrm>
        </p:spPr>
        <p:txBody>
          <a:bodyPr>
            <a:normAutofit fontScale="90000"/>
          </a:bodyPr>
          <a:lstStyle/>
          <a:p>
            <a:r>
              <a:rPr lang="en-US" dirty="0"/>
              <a:t>Data Centers with 100,000+ Servers</a:t>
            </a:r>
          </a:p>
        </p:txBody>
      </p:sp>
      <p:sp>
        <p:nvSpPr>
          <p:cNvPr id="5" name="TextBox 4"/>
          <p:cNvSpPr txBox="1"/>
          <p:nvPr/>
        </p:nvSpPr>
        <p:spPr>
          <a:xfrm>
            <a:off x="8051512" y="1084671"/>
            <a:ext cx="1088947" cy="369332"/>
          </a:xfrm>
          <a:prstGeom prst="rect">
            <a:avLst/>
          </a:prstGeom>
          <a:noFill/>
        </p:spPr>
        <p:txBody>
          <a:bodyPr wrap="none" rtlCol="0">
            <a:spAutoFit/>
          </a:bodyPr>
          <a:lstStyle/>
          <a:p>
            <a:r>
              <a:rPr lang="en-US" dirty="0">
                <a:solidFill>
                  <a:srgbClr val="FFFFFF"/>
                </a:solidFill>
              </a:rPr>
              <a:t>Microsoft</a:t>
            </a:r>
          </a:p>
        </p:txBody>
      </p:sp>
      <p:pic>
        <p:nvPicPr>
          <p:cNvPr id="9" name="Picture 8"/>
          <p:cNvPicPr>
            <a:picLocks noChangeAspect="1"/>
          </p:cNvPicPr>
          <p:nvPr/>
        </p:nvPicPr>
        <p:blipFill>
          <a:blip r:embed="rId4"/>
          <a:stretch>
            <a:fillRect/>
          </a:stretch>
        </p:blipFill>
        <p:spPr>
          <a:xfrm>
            <a:off x="0" y="911241"/>
            <a:ext cx="3180522" cy="2912394"/>
          </a:xfrm>
          <a:prstGeom prst="rect">
            <a:avLst/>
          </a:prstGeom>
        </p:spPr>
      </p:pic>
      <p:pic>
        <p:nvPicPr>
          <p:cNvPr id="4" name="Picture 3"/>
          <p:cNvPicPr>
            <a:picLocks noChangeAspect="1"/>
          </p:cNvPicPr>
          <p:nvPr/>
        </p:nvPicPr>
        <p:blipFill>
          <a:blip r:embed="rId5"/>
          <a:stretch>
            <a:fillRect/>
          </a:stretch>
        </p:blipFill>
        <p:spPr>
          <a:xfrm>
            <a:off x="4034330" y="911242"/>
            <a:ext cx="4646198" cy="2912394"/>
          </a:xfrm>
          <a:prstGeom prst="rect">
            <a:avLst/>
          </a:prstGeom>
          <a:effectLst/>
        </p:spPr>
      </p:pic>
      <p:sp>
        <p:nvSpPr>
          <p:cNvPr id="3" name="TextBox 2"/>
          <p:cNvSpPr txBox="1"/>
          <p:nvPr/>
        </p:nvSpPr>
        <p:spPr>
          <a:xfrm>
            <a:off x="0" y="6372067"/>
            <a:ext cx="1072078" cy="461665"/>
          </a:xfrm>
          <a:prstGeom prst="rect">
            <a:avLst/>
          </a:prstGeom>
          <a:noFill/>
        </p:spPr>
        <p:txBody>
          <a:bodyPr wrap="none" rtlCol="0">
            <a:spAutoFit/>
          </a:bodyPr>
          <a:lstStyle/>
          <a:p>
            <a:r>
              <a:rPr lang="en-US" sz="2400" dirty="0">
                <a:solidFill>
                  <a:srgbClr val="FFFFFF"/>
                </a:solidFill>
              </a:rPr>
              <a:t>Google</a:t>
            </a:r>
          </a:p>
        </p:txBody>
      </p:sp>
      <p:pic>
        <p:nvPicPr>
          <p:cNvPr id="10" name="Picture 9"/>
          <p:cNvPicPr>
            <a:picLocks noChangeAspect="1"/>
          </p:cNvPicPr>
          <p:nvPr/>
        </p:nvPicPr>
        <p:blipFill rotWithShape="1">
          <a:blip r:embed="rId6"/>
          <a:srcRect t="22621" r="9004"/>
          <a:stretch/>
        </p:blipFill>
        <p:spPr>
          <a:xfrm>
            <a:off x="4597430" y="3827641"/>
            <a:ext cx="4114800" cy="3054685"/>
          </a:xfrm>
          <a:prstGeom prst="rect">
            <a:avLst/>
          </a:prstGeom>
          <a:effectLst/>
        </p:spPr>
      </p:pic>
      <p:sp>
        <p:nvSpPr>
          <p:cNvPr id="12" name="TextBox 11"/>
          <p:cNvSpPr txBox="1"/>
          <p:nvPr/>
        </p:nvSpPr>
        <p:spPr>
          <a:xfrm>
            <a:off x="7653126" y="6372067"/>
            <a:ext cx="1390124" cy="461665"/>
          </a:xfrm>
          <a:prstGeom prst="rect">
            <a:avLst/>
          </a:prstGeom>
          <a:noFill/>
        </p:spPr>
        <p:txBody>
          <a:bodyPr wrap="none" rtlCol="0">
            <a:spAutoFit/>
          </a:bodyPr>
          <a:lstStyle/>
          <a:p>
            <a:r>
              <a:rPr lang="en-US" sz="2400" dirty="0">
                <a:solidFill>
                  <a:schemeClr val="bg1"/>
                </a:solidFill>
              </a:rPr>
              <a:t>Facebook</a:t>
            </a:r>
          </a:p>
        </p:txBody>
      </p:sp>
      <p:pic>
        <p:nvPicPr>
          <p:cNvPr id="6" name="Picture 5"/>
          <p:cNvPicPr>
            <a:picLocks noChangeAspect="1"/>
          </p:cNvPicPr>
          <p:nvPr/>
        </p:nvPicPr>
        <p:blipFill>
          <a:blip r:embed="rId7"/>
          <a:stretch>
            <a:fillRect/>
          </a:stretch>
        </p:blipFill>
        <p:spPr>
          <a:xfrm>
            <a:off x="2836703" y="911241"/>
            <a:ext cx="5843825" cy="2902234"/>
          </a:xfrm>
          <a:prstGeom prst="rect">
            <a:avLst/>
          </a:prstGeom>
        </p:spPr>
      </p:pic>
      <p:sp>
        <p:nvSpPr>
          <p:cNvPr id="15" name="TextBox 14"/>
          <p:cNvSpPr txBox="1"/>
          <p:nvPr/>
        </p:nvSpPr>
        <p:spPr>
          <a:xfrm>
            <a:off x="7306004" y="3289101"/>
            <a:ext cx="1390375" cy="461665"/>
          </a:xfrm>
          <a:prstGeom prst="rect">
            <a:avLst/>
          </a:prstGeom>
          <a:noFill/>
        </p:spPr>
        <p:txBody>
          <a:bodyPr wrap="none" rtlCol="0">
            <a:spAutoFit/>
          </a:bodyPr>
          <a:lstStyle/>
          <a:p>
            <a:r>
              <a:rPr lang="en-US" sz="2400" dirty="0">
                <a:solidFill>
                  <a:schemeClr val="bg1"/>
                </a:solidFill>
              </a:rPr>
              <a:t>Microsoft</a:t>
            </a:r>
          </a:p>
        </p:txBody>
      </p:sp>
      <p:sp>
        <p:nvSpPr>
          <p:cNvPr id="11" name="Slide Number Placeholder 10"/>
          <p:cNvSpPr>
            <a:spLocks noGrp="1"/>
          </p:cNvSpPr>
          <p:nvPr>
            <p:ph type="sldNum" sz="quarter" idx="4294967295"/>
          </p:nvPr>
        </p:nvSpPr>
        <p:spPr>
          <a:xfrm>
            <a:off x="6214588" y="6357901"/>
            <a:ext cx="2133600" cy="365125"/>
          </a:xfrm>
          <a:prstGeom prst="rect">
            <a:avLst/>
          </a:prstGeom>
        </p:spPr>
        <p:txBody>
          <a:bodyPr/>
          <a:lstStyle/>
          <a:p>
            <a:fld id="{AC913800-9833-F549-80FC-C3497A40B0B4}" type="slidenum">
              <a:rPr lang="en-US" smtClean="0"/>
              <a:t>23</a:t>
            </a:fld>
            <a:endParaRPr lang="en-US" dirty="0"/>
          </a:p>
        </p:txBody>
      </p:sp>
    </p:spTree>
    <p:extLst>
      <p:ext uri="{BB962C8B-B14F-4D97-AF65-F5344CB8AC3E}">
        <p14:creationId xmlns:p14="http://schemas.microsoft.com/office/powerpoint/2010/main" val="1758379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88761" y="188640"/>
            <a:ext cx="8071671" cy="762000"/>
          </a:xfrm>
        </p:spPr>
        <p:txBody>
          <a:bodyPr/>
          <a:lstStyle/>
          <a:p>
            <a:pPr eaLnBrk="1" hangingPunct="1"/>
            <a:r>
              <a:rPr lang="en-US" sz="3200" dirty="0">
                <a:latin typeface="Arial" charset="0"/>
                <a:cs typeface="Arial" charset="0"/>
              </a:rPr>
              <a:t>Warehouse-Scale Data Center Building Blocks</a:t>
            </a:r>
          </a:p>
        </p:txBody>
      </p:sp>
      <p:sp>
        <p:nvSpPr>
          <p:cNvPr id="10243" name="Rectangle 3"/>
          <p:cNvSpPr>
            <a:spLocks noGrp="1" noChangeArrowheads="1"/>
          </p:cNvSpPr>
          <p:nvPr>
            <p:ph type="body" idx="1"/>
          </p:nvPr>
        </p:nvSpPr>
        <p:spPr>
          <a:xfrm>
            <a:off x="381000" y="1295400"/>
            <a:ext cx="8229600" cy="4411663"/>
          </a:xfrm>
        </p:spPr>
        <p:txBody>
          <a:bodyPr/>
          <a:lstStyle/>
          <a:p>
            <a:pPr eaLnBrk="1" hangingPunct="1">
              <a:lnSpc>
                <a:spcPct val="80000"/>
              </a:lnSpc>
            </a:pPr>
            <a:endParaRPr lang="en-US" altLang="ja-JP" sz="1800">
              <a:latin typeface="Arial" charset="0"/>
              <a:cs typeface="ＭＳ Ｐゴシック" charset="0"/>
            </a:endParaRPr>
          </a:p>
          <a:p>
            <a:pPr eaLnBrk="1" hangingPunct="1">
              <a:lnSpc>
                <a:spcPct val="80000"/>
              </a:lnSpc>
            </a:pPr>
            <a:r>
              <a:rPr lang="en-US" altLang="ja-JP" sz="1800">
                <a:latin typeface="Arial" charset="0"/>
                <a:cs typeface="ＭＳ Ｐゴシック" charset="0"/>
              </a:rPr>
              <a:t> </a:t>
            </a:r>
          </a:p>
          <a:p>
            <a:pPr eaLnBrk="1" hangingPunct="1">
              <a:lnSpc>
                <a:spcPct val="80000"/>
              </a:lnSpc>
            </a:pPr>
            <a:endParaRPr lang="en-US" altLang="ja-JP" sz="1500">
              <a:latin typeface="Arial" charset="0"/>
              <a:cs typeface="ＭＳ Ｐゴシック" charset="0"/>
            </a:endParaRPr>
          </a:p>
          <a:p>
            <a:pPr eaLnBrk="1" hangingPunct="1">
              <a:lnSpc>
                <a:spcPct val="80000"/>
              </a:lnSpc>
              <a:buFont typeface="Wingdings" charset="0"/>
              <a:buNone/>
            </a:pPr>
            <a:r>
              <a:rPr lang="en-US" altLang="ja-JP" sz="1800">
                <a:latin typeface="Arial" charset="0"/>
                <a:cs typeface="ＭＳ Ｐゴシック" charset="0"/>
              </a:rPr>
              <a:t> </a:t>
            </a:r>
          </a:p>
          <a:p>
            <a:pPr eaLnBrk="1" hangingPunct="1">
              <a:lnSpc>
                <a:spcPct val="80000"/>
              </a:lnSpc>
            </a:pPr>
            <a:endParaRPr lang="en-US" sz="1500">
              <a:latin typeface="Arial" charset="0"/>
              <a:cs typeface="Arial" charset="0"/>
            </a:endParaRPr>
          </a:p>
          <a:p>
            <a:pPr eaLnBrk="1" hangingPunct="1">
              <a:lnSpc>
                <a:spcPct val="80000"/>
              </a:lnSpc>
              <a:buFont typeface="Wingdings" charset="0"/>
              <a:buNone/>
            </a:pPr>
            <a:endParaRPr lang="en-US" sz="1500">
              <a:latin typeface="Arial" charset="0"/>
              <a:cs typeface="Arial" charset="0"/>
            </a:endParaRPr>
          </a:p>
          <a:p>
            <a:pPr eaLnBrk="1" hangingPunct="1">
              <a:lnSpc>
                <a:spcPct val="80000"/>
              </a:lnSpc>
              <a:buFont typeface="Wingdings" charset="0"/>
              <a:buNone/>
            </a:pPr>
            <a:endParaRPr lang="en-US" sz="700">
              <a:latin typeface="Arial" charset="0"/>
              <a:cs typeface="Arial" charset="0"/>
            </a:endParaRPr>
          </a:p>
          <a:p>
            <a:pPr eaLnBrk="1" hangingPunct="1">
              <a:lnSpc>
                <a:spcPct val="80000"/>
              </a:lnSpc>
              <a:buFont typeface="Wingdings" charset="0"/>
              <a:buNone/>
            </a:pPr>
            <a:endParaRPr lang="en-US" sz="700">
              <a:latin typeface="Arial" charset="0"/>
              <a:cs typeface="Arial" charset="0"/>
            </a:endParaRPr>
          </a:p>
          <a:p>
            <a:pPr eaLnBrk="1" hangingPunct="1">
              <a:lnSpc>
                <a:spcPct val="80000"/>
              </a:lnSpc>
              <a:buFont typeface="Wingdings" charset="0"/>
              <a:buNone/>
            </a:pPr>
            <a:endParaRPr lang="en-US" sz="700">
              <a:latin typeface="Arial" charset="0"/>
              <a:cs typeface="Arial" charset="0"/>
            </a:endParaRPr>
          </a:p>
          <a:p>
            <a:pPr eaLnBrk="1" hangingPunct="1">
              <a:lnSpc>
                <a:spcPct val="80000"/>
              </a:lnSpc>
              <a:buFont typeface="Wingdings" charset="0"/>
              <a:buNone/>
            </a:pPr>
            <a:endParaRPr lang="en-US" sz="700">
              <a:latin typeface="Arial" charset="0"/>
              <a:cs typeface="Arial" charset="0"/>
            </a:endParaRPr>
          </a:p>
          <a:p>
            <a:pPr eaLnBrk="1" hangingPunct="1">
              <a:lnSpc>
                <a:spcPct val="80000"/>
              </a:lnSpc>
              <a:buFont typeface="Wingdings" charset="0"/>
              <a:buNone/>
            </a:pPr>
            <a:endParaRPr lang="en-US" sz="700">
              <a:latin typeface="Arial" charset="0"/>
              <a:cs typeface="Arial" charset="0"/>
            </a:endParaRPr>
          </a:p>
          <a:p>
            <a:pPr eaLnBrk="1" hangingPunct="1">
              <a:lnSpc>
                <a:spcPct val="80000"/>
              </a:lnSpc>
              <a:buFont typeface="Wingdings" charset="0"/>
              <a:buNone/>
            </a:pPr>
            <a:endParaRPr lang="en-US" sz="700">
              <a:latin typeface="Arial" charset="0"/>
              <a:cs typeface="Arial" charset="0"/>
            </a:endParaRPr>
          </a:p>
          <a:p>
            <a:pPr eaLnBrk="1" hangingPunct="1">
              <a:lnSpc>
                <a:spcPct val="80000"/>
              </a:lnSpc>
              <a:buFont typeface="Wingdings" charset="0"/>
              <a:buNone/>
            </a:pPr>
            <a:endParaRPr lang="en-US" sz="700">
              <a:latin typeface="Arial" charset="0"/>
              <a:cs typeface="Arial" charset="0"/>
            </a:endParaRPr>
          </a:p>
          <a:p>
            <a:pPr eaLnBrk="1" hangingPunct="1">
              <a:lnSpc>
                <a:spcPct val="80000"/>
              </a:lnSpc>
              <a:buFont typeface="Wingdings" charset="0"/>
              <a:buNone/>
            </a:pPr>
            <a:endParaRPr lang="en-US" sz="700">
              <a:latin typeface="Arial" charset="0"/>
              <a:cs typeface="Arial" charset="0"/>
            </a:endParaRPr>
          </a:p>
          <a:p>
            <a:pPr eaLnBrk="1" hangingPunct="1">
              <a:lnSpc>
                <a:spcPct val="80000"/>
              </a:lnSpc>
              <a:buFont typeface="Wingdings" charset="0"/>
              <a:buNone/>
            </a:pPr>
            <a:r>
              <a:rPr lang="en-US" sz="700">
                <a:latin typeface="Arial" charset="0"/>
                <a:cs typeface="Arial" charset="0"/>
              </a:rPr>
              <a:t>	</a:t>
            </a:r>
          </a:p>
          <a:p>
            <a:pPr eaLnBrk="1" hangingPunct="1">
              <a:lnSpc>
                <a:spcPct val="80000"/>
              </a:lnSpc>
              <a:buFont typeface="Wingdings" charset="0"/>
              <a:buNone/>
            </a:pPr>
            <a:endParaRPr lang="en-US" sz="700">
              <a:latin typeface="Arial" charset="0"/>
              <a:cs typeface="Arial" charset="0"/>
            </a:endParaRPr>
          </a:p>
          <a:p>
            <a:pPr eaLnBrk="1" hangingPunct="1">
              <a:lnSpc>
                <a:spcPct val="80000"/>
              </a:lnSpc>
              <a:buFont typeface="Wingdings" charset="0"/>
              <a:buNone/>
            </a:pPr>
            <a:r>
              <a:rPr lang="en-US" sz="700">
                <a:latin typeface="Arial" charset="0"/>
                <a:cs typeface="Arial" charset="0"/>
              </a:rPr>
              <a:t> . </a:t>
            </a:r>
          </a:p>
        </p:txBody>
      </p:sp>
      <p:grpSp>
        <p:nvGrpSpPr>
          <p:cNvPr id="10244" name="Group 6"/>
          <p:cNvGrpSpPr>
            <a:grpSpLocks noChangeAspect="1"/>
          </p:cNvGrpSpPr>
          <p:nvPr/>
        </p:nvGrpSpPr>
        <p:grpSpPr bwMode="auto">
          <a:xfrm>
            <a:off x="457200" y="1447800"/>
            <a:ext cx="7391400" cy="4867275"/>
            <a:chOff x="-4032" y="-1344"/>
            <a:chExt cx="13830" cy="6987"/>
          </a:xfrm>
        </p:grpSpPr>
        <p:sp>
          <p:nvSpPr>
            <p:cNvPr id="10246" name="AutoShape 5"/>
            <p:cNvSpPr>
              <a:spLocks noChangeAspect="1" noChangeArrowheads="1" noTextEdit="1"/>
            </p:cNvSpPr>
            <p:nvPr/>
          </p:nvSpPr>
          <p:spPr bwMode="auto">
            <a:xfrm>
              <a:off x="-4032" y="-1344"/>
              <a:ext cx="13830" cy="6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pic>
          <p:nvPicPr>
            <p:cNvPr id="1024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 y="-1344"/>
              <a:ext cx="13838" cy="6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0245" name="Rectangle 8"/>
          <p:cNvSpPr>
            <a:spLocks noChangeArrowheads="1"/>
          </p:cNvSpPr>
          <p:nvPr/>
        </p:nvSpPr>
        <p:spPr bwMode="auto">
          <a:xfrm>
            <a:off x="4267200" y="4876800"/>
            <a:ext cx="4553272" cy="16312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r>
              <a:rPr lang="en-US" sz="2000" b="0" dirty="0"/>
              <a:t>Typical elements in warehouse-scale systems: 1 server (left), 7´ rack with Ethernet</a:t>
            </a:r>
          </a:p>
          <a:p>
            <a:pPr eaLnBrk="1" hangingPunct="1"/>
            <a:r>
              <a:rPr lang="en-US" sz="2000" b="0" dirty="0"/>
              <a:t>switch (middle), and diagram of a small cluster with a cluster-level Ethernet switch/router (right).</a:t>
            </a:r>
          </a:p>
        </p:txBody>
      </p:sp>
    </p:spTree>
    <p:extLst>
      <p:ext uri="{BB962C8B-B14F-4D97-AF65-F5344CB8AC3E}">
        <p14:creationId xmlns:p14="http://schemas.microsoft.com/office/powerpoint/2010/main" val="3967151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9FA67-03FD-5949-8C79-00DEE2509922}"/>
              </a:ext>
            </a:extLst>
          </p:cNvPr>
          <p:cNvSpPr>
            <a:spLocks noGrp="1"/>
          </p:cNvSpPr>
          <p:nvPr>
            <p:ph type="ctrTitle"/>
          </p:nvPr>
        </p:nvSpPr>
        <p:spPr/>
        <p:txBody>
          <a:bodyPr/>
          <a:lstStyle/>
          <a:p>
            <a:r>
              <a:rPr lang="en-US" dirty="0"/>
              <a:t>Internet of Things</a:t>
            </a:r>
          </a:p>
        </p:txBody>
      </p:sp>
    </p:spTree>
    <p:extLst>
      <p:ext uri="{BB962C8B-B14F-4D97-AF65-F5344CB8AC3E}">
        <p14:creationId xmlns:p14="http://schemas.microsoft.com/office/powerpoint/2010/main" val="171059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noFill/>
          <a:ln>
            <a:noFill/>
          </a:ln>
        </p:spPr>
        <p:txBody>
          <a:bodyPr vert="horz" wrap="square" lIns="91440" tIns="45720" rIns="91440" bIns="45720" numCol="1" anchor="t" anchorCtr="0" compatLnSpc="1">
            <a:prstTxWarp prst="textNoShape">
              <a:avLst/>
            </a:prstTxWarp>
          </a:bodyPr>
          <a:lstStyle/>
          <a:p>
            <a:r>
              <a:rPr lang="en-US" dirty="0">
                <a:latin typeface="Cambria" panose="02040503050406030204" pitchFamily="18" charset="0"/>
              </a:rPr>
              <a:t>Earlier things had computers in them</a:t>
            </a:r>
          </a:p>
          <a:p>
            <a:r>
              <a:rPr lang="en-US" dirty="0">
                <a:latin typeface="Cambria" panose="02040503050406030204" pitchFamily="18" charset="0"/>
              </a:rPr>
              <a:t>Now, computers have things attached to them</a:t>
            </a:r>
          </a:p>
          <a:p>
            <a:r>
              <a:rPr lang="en-US" dirty="0">
                <a:latin typeface="Cambria" panose="02040503050406030204" pitchFamily="18" charset="0"/>
              </a:rPr>
              <a:t>Computers are becoming smaller, cheaper, and more powerful. Internet connectivity is almost free</a:t>
            </a:r>
          </a:p>
          <a:p>
            <a:pPr lvl="1"/>
            <a:r>
              <a:rPr lang="en-US" dirty="0">
                <a:latin typeface="Cambria" panose="02040503050406030204" pitchFamily="18" charset="0"/>
              </a:rPr>
              <a:t>Manufactures are making everything smart</a:t>
            </a:r>
          </a:p>
          <a:p>
            <a:r>
              <a:rPr lang="en-US" dirty="0">
                <a:latin typeface="Cambria" panose="02040503050406030204" pitchFamily="18" charset="0"/>
              </a:rPr>
              <a:t>Do you notice that you are buying computers with things attached to them?</a:t>
            </a:r>
          </a:p>
          <a:p>
            <a:pPr lvl="1"/>
            <a:r>
              <a:rPr lang="en-US" dirty="0">
                <a:latin typeface="Cambria" panose="02040503050406030204" pitchFamily="18" charset="0"/>
              </a:rPr>
              <a:t>If not, start doing it now </a:t>
            </a:r>
          </a:p>
        </p:txBody>
      </p:sp>
      <p:sp>
        <p:nvSpPr>
          <p:cNvPr id="2" name="Title 1"/>
          <p:cNvSpPr>
            <a:spLocks noGrp="1"/>
          </p:cNvSpPr>
          <p:nvPr>
            <p:ph type="title"/>
          </p:nvPr>
        </p:nvSpPr>
        <p:spPr>
          <a:noFill/>
          <a:ln>
            <a:noFill/>
          </a:ln>
        </p:spPr>
        <p:txBody>
          <a:bodyPr vert="horz" wrap="square" lIns="91440" tIns="45720" rIns="91440" bIns="45720" numCol="1" anchor="b" anchorCtr="0" compatLnSpc="1">
            <a:prstTxWarp prst="textNoShape">
              <a:avLst/>
            </a:prstTxWarp>
          </a:bodyPr>
          <a:lstStyle/>
          <a:p>
            <a:r>
              <a:rPr lang="en-US" dirty="0">
                <a:latin typeface="Calibri" panose="020F0502020204030204" pitchFamily="34" charset="0"/>
                <a:cs typeface="Calibri" panose="020F0502020204030204" pitchFamily="34" charset="0"/>
              </a:rPr>
              <a:t>Everything is becoming smart</a:t>
            </a:r>
          </a:p>
        </p:txBody>
      </p:sp>
    </p:spTree>
    <p:extLst>
      <p:ext uri="{BB962C8B-B14F-4D97-AF65-F5344CB8AC3E}">
        <p14:creationId xmlns:p14="http://schemas.microsoft.com/office/powerpoint/2010/main" val="1852141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E4AC5-C6E9-4C46-A170-8F7410A2EECC}"/>
              </a:ext>
            </a:extLst>
          </p:cNvPr>
          <p:cNvSpPr>
            <a:spLocks noGrp="1"/>
          </p:cNvSpPr>
          <p:nvPr>
            <p:ph type="title"/>
          </p:nvPr>
        </p:nvSpPr>
        <p:spPr/>
        <p:txBody>
          <a:bodyPr/>
          <a:lstStyle/>
          <a:p>
            <a:r>
              <a:rPr lang="en-US" dirty="0"/>
              <a:t>The IoT</a:t>
            </a:r>
          </a:p>
        </p:txBody>
      </p:sp>
      <p:sp>
        <p:nvSpPr>
          <p:cNvPr id="3" name="Content Placeholder 2">
            <a:extLst>
              <a:ext uri="{FF2B5EF4-FFF2-40B4-BE49-F238E27FC236}">
                <a16:creationId xmlns:a16="http://schemas.microsoft.com/office/drawing/2014/main" id="{3DB37553-661A-B245-B536-0C08E9EB80DB}"/>
              </a:ext>
            </a:extLst>
          </p:cNvPr>
          <p:cNvSpPr>
            <a:spLocks noGrp="1"/>
          </p:cNvSpPr>
          <p:nvPr>
            <p:ph idx="1"/>
          </p:nvPr>
        </p:nvSpPr>
        <p:spPr/>
        <p:txBody>
          <a:bodyPr/>
          <a:lstStyle/>
          <a:p>
            <a:r>
              <a:rPr lang="en-GB" altLang="en-US" dirty="0"/>
              <a:t>Extending the current Internet and providing connection, communication, and inter-networking between devices and physical objects, or "Things," is a growing trend that is often referred to as the </a:t>
            </a:r>
            <a:r>
              <a:rPr lang="en-GB" altLang="en-US" i="1" dirty="0">
                <a:solidFill>
                  <a:srgbClr val="0000FF"/>
                </a:solidFill>
              </a:rPr>
              <a:t>Internet of Things</a:t>
            </a:r>
            <a:r>
              <a:rPr lang="en-GB" altLang="en-US" dirty="0"/>
              <a:t> </a:t>
            </a:r>
            <a:br>
              <a:rPr lang="en-GB" altLang="en-US" dirty="0"/>
            </a:br>
            <a:endParaRPr lang="en-GB" altLang="en-US" dirty="0"/>
          </a:p>
          <a:p>
            <a:r>
              <a:rPr lang="en-GB" altLang="en-US" dirty="0"/>
              <a:t>“The technologies and solutions that enable integration of real world data and services into the current information networking technologies are often described under the umbrella term of the Internet of Things (IoT)”</a:t>
            </a:r>
          </a:p>
          <a:p>
            <a:endParaRPr lang="en-US" dirty="0"/>
          </a:p>
        </p:txBody>
      </p:sp>
    </p:spTree>
    <p:extLst>
      <p:ext uri="{BB962C8B-B14F-4D97-AF65-F5344CB8AC3E}">
        <p14:creationId xmlns:p14="http://schemas.microsoft.com/office/powerpoint/2010/main" val="2167186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B6EB83A0-C53D-E349-8CFE-DA617D091A97}"/>
              </a:ext>
            </a:extLst>
          </p:cNvPr>
          <p:cNvSpPr>
            <a:spLocks noGrp="1" noChangeArrowheads="1"/>
          </p:cNvSpPr>
          <p:nvPr>
            <p:ph type="title"/>
          </p:nvPr>
        </p:nvSpPr>
        <p:spPr/>
        <p:txBody>
          <a:bodyPr/>
          <a:lstStyle/>
          <a:p>
            <a:r>
              <a:rPr lang="en-GB" altLang="en-US" sz="2400"/>
              <a:t>Sensor devices are becoming widely available</a:t>
            </a:r>
          </a:p>
        </p:txBody>
      </p:sp>
      <p:pic>
        <p:nvPicPr>
          <p:cNvPr id="27650" name="Picture 2" descr="3">
            <a:extLst>
              <a:ext uri="{FF2B5EF4-FFF2-40B4-BE49-F238E27FC236}">
                <a16:creationId xmlns:a16="http://schemas.microsoft.com/office/drawing/2014/main" id="{4874331E-68AB-F94C-ABF8-DA2ADE159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24000"/>
            <a:ext cx="2209800"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3316" name="Picture 4">
            <a:extLst>
              <a:ext uri="{FF2B5EF4-FFF2-40B4-BE49-F238E27FC236}">
                <a16:creationId xmlns:a16="http://schemas.microsoft.com/office/drawing/2014/main" id="{54D392E3-90D2-1948-BCB2-D5F55C4DDB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352800"/>
            <a:ext cx="30480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53317" name="Picture 5">
            <a:extLst>
              <a:ext uri="{FF2B5EF4-FFF2-40B4-BE49-F238E27FC236}">
                <a16:creationId xmlns:a16="http://schemas.microsoft.com/office/drawing/2014/main" id="{BD2B3F64-2ED7-9843-B242-9DE07E61C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1066800"/>
            <a:ext cx="2133600" cy="142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53318" name="Picture 6">
            <a:extLst>
              <a:ext uri="{FF2B5EF4-FFF2-40B4-BE49-F238E27FC236}">
                <a16:creationId xmlns:a16="http://schemas.microsoft.com/office/drawing/2014/main" id="{8B6D6808-DF51-474D-B170-1B4D48C717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1676400"/>
            <a:ext cx="1981200" cy="147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53319" name="Picture 7">
            <a:extLst>
              <a:ext uri="{FF2B5EF4-FFF2-40B4-BE49-F238E27FC236}">
                <a16:creationId xmlns:a16="http://schemas.microsoft.com/office/drawing/2014/main" id="{ADAC0EC9-F068-3C41-B172-8C94879B7D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3124200"/>
            <a:ext cx="1703388"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53320" name="Picture 8">
            <a:extLst>
              <a:ext uri="{FF2B5EF4-FFF2-40B4-BE49-F238E27FC236}">
                <a16:creationId xmlns:a16="http://schemas.microsoft.com/office/drawing/2014/main" id="{CCA41A9C-415A-124D-9577-BE084C5CEC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3200" y="2909888"/>
            <a:ext cx="2590800" cy="192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53321" name="Picture 9">
            <a:extLst>
              <a:ext uri="{FF2B5EF4-FFF2-40B4-BE49-F238E27FC236}">
                <a16:creationId xmlns:a16="http://schemas.microsoft.com/office/drawing/2014/main" id="{AE6A93D7-7105-D048-B7E0-24CDE77EDB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7200" y="5219700"/>
            <a:ext cx="228600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53322" name="Picture 10">
            <a:extLst>
              <a:ext uri="{FF2B5EF4-FFF2-40B4-BE49-F238E27FC236}">
                <a16:creationId xmlns:a16="http://schemas.microsoft.com/office/drawing/2014/main" id="{EFED65E6-24E8-9941-9639-30EDD57254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1200" y="5334000"/>
            <a:ext cx="1524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53323" name="Picture 11">
            <a:extLst>
              <a:ext uri="{FF2B5EF4-FFF2-40B4-BE49-F238E27FC236}">
                <a16:creationId xmlns:a16="http://schemas.microsoft.com/office/drawing/2014/main" id="{7A545BE2-E72A-1442-805E-8B78BDCE86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81800" y="5292725"/>
            <a:ext cx="2109788" cy="156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653324" name="Text Box 12">
            <a:extLst>
              <a:ext uri="{FF2B5EF4-FFF2-40B4-BE49-F238E27FC236}">
                <a16:creationId xmlns:a16="http://schemas.microsoft.com/office/drawing/2014/main" id="{935944E0-E403-7546-9A3D-51849624E5FA}"/>
              </a:ext>
            </a:extLst>
          </p:cNvPr>
          <p:cNvSpPr txBox="1">
            <a:spLocks noChangeArrowheads="1"/>
          </p:cNvSpPr>
          <p:nvPr/>
        </p:nvSpPr>
        <p:spPr bwMode="auto">
          <a:xfrm>
            <a:off x="288925" y="1200150"/>
            <a:ext cx="25900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a:defRPr/>
            </a:pPr>
            <a:r>
              <a:rPr lang="en-US" sz="1600" dirty="0">
                <a:solidFill>
                  <a:srgbClr val="0070C0"/>
                </a:solidFill>
                <a:latin typeface="+mn-lt"/>
                <a:ea typeface="ＭＳ Ｐゴシック" charset="0"/>
                <a:cs typeface="Arial" charset="0"/>
              </a:rPr>
              <a:t>- Programmable devices</a:t>
            </a:r>
          </a:p>
          <a:p>
            <a:pPr>
              <a:defRPr/>
            </a:pPr>
            <a:r>
              <a:rPr lang="en-US" sz="1600" dirty="0">
                <a:solidFill>
                  <a:srgbClr val="0070C0"/>
                </a:solidFill>
                <a:latin typeface="+mn-lt"/>
                <a:ea typeface="ＭＳ Ｐゴシック" charset="0"/>
                <a:cs typeface="Arial" charset="0"/>
              </a:rPr>
              <a:t>- Off-the-shelf gadgets/tools</a:t>
            </a:r>
          </a:p>
        </p:txBody>
      </p:sp>
    </p:spTree>
    <p:extLst>
      <p:ext uri="{BB962C8B-B14F-4D97-AF65-F5344CB8AC3E}">
        <p14:creationId xmlns:p14="http://schemas.microsoft.com/office/powerpoint/2010/main" val="2045980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4">
            <a:extLst>
              <a:ext uri="{FF2B5EF4-FFF2-40B4-BE49-F238E27FC236}">
                <a16:creationId xmlns:a16="http://schemas.microsoft.com/office/drawing/2014/main" id="{D7FF7047-BEBE-FA4B-8142-1E82EE403937}"/>
              </a:ext>
            </a:extLst>
          </p:cNvPr>
          <p:cNvSpPr>
            <a:spLocks noGrp="1"/>
          </p:cNvSpPr>
          <p:nvPr>
            <p:ph type="title" idx="4294967295"/>
          </p:nvPr>
        </p:nvSpPr>
        <p:spPr>
          <a:xfrm>
            <a:off x="0" y="188913"/>
            <a:ext cx="8423275" cy="719137"/>
          </a:xfrm>
        </p:spPr>
        <p:txBody>
          <a:bodyPr/>
          <a:lstStyle/>
          <a:p>
            <a:r>
              <a:rPr lang="en-US" altLang="en-US" sz="3200">
                <a:solidFill>
                  <a:schemeClr val="tx2"/>
                </a:solidFill>
              </a:rPr>
              <a:t>“Thing” connected to the internet</a:t>
            </a:r>
          </a:p>
        </p:txBody>
      </p:sp>
      <p:sp>
        <p:nvSpPr>
          <p:cNvPr id="37890" name="Slide Number Placeholder 22">
            <a:extLst>
              <a:ext uri="{FF2B5EF4-FFF2-40B4-BE49-F238E27FC236}">
                <a16:creationId xmlns:a16="http://schemas.microsoft.com/office/drawing/2014/main" id="{D24F19B4-A0F5-6C4D-8E83-5D81E9A83AF7}"/>
              </a:ext>
            </a:extLst>
          </p:cNvPr>
          <p:cNvSpPr txBox="1">
            <a:spLocks noGrp="1"/>
          </p:cNvSpPr>
          <p:nvPr/>
        </p:nvSpPr>
        <p:spPr bwMode="auto">
          <a:xfrm>
            <a:off x="8534400" y="6553200"/>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lnSpc>
                <a:spcPct val="90000"/>
              </a:lnSpc>
              <a:spcBef>
                <a:spcPct val="0"/>
              </a:spcBef>
              <a:buFontTx/>
              <a:buNone/>
            </a:pPr>
            <a:fld id="{4F72D16C-19F9-9D4A-B302-AAA80A1F8ECA}" type="slidenum">
              <a:rPr lang="en-US" altLang="en-US" sz="1100">
                <a:solidFill>
                  <a:srgbClr val="595959"/>
                </a:solidFill>
                <a:latin typeface="Arial" panose="020B0604020202020204" pitchFamily="34" charset="0"/>
              </a:rPr>
              <a:pPr algn="ctr" eaLnBrk="1" hangingPunct="1">
                <a:lnSpc>
                  <a:spcPct val="90000"/>
                </a:lnSpc>
                <a:spcBef>
                  <a:spcPct val="0"/>
                </a:spcBef>
                <a:buFontTx/>
                <a:buNone/>
              </a:pPr>
              <a:t>29</a:t>
            </a:fld>
            <a:endParaRPr lang="en-US" altLang="en-US" sz="1100">
              <a:solidFill>
                <a:srgbClr val="595959"/>
              </a:solidFill>
              <a:latin typeface="Arial" panose="020B0604020202020204" pitchFamily="34" charset="0"/>
            </a:endParaRPr>
          </a:p>
        </p:txBody>
      </p:sp>
      <p:pic>
        <p:nvPicPr>
          <p:cNvPr id="37892" name="Picture 5" descr="IoT_things">
            <a:extLst>
              <a:ext uri="{FF2B5EF4-FFF2-40B4-BE49-F238E27FC236}">
                <a16:creationId xmlns:a16="http://schemas.microsoft.com/office/drawing/2014/main" id="{5DEED5D1-D495-5847-B64B-D6AC56A16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1295400"/>
            <a:ext cx="7643813"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ext Box 6">
            <a:extLst>
              <a:ext uri="{FF2B5EF4-FFF2-40B4-BE49-F238E27FC236}">
                <a16:creationId xmlns:a16="http://schemas.microsoft.com/office/drawing/2014/main" id="{38A30BA9-1D70-CD4C-9F44-09F08793D7B2}"/>
              </a:ext>
            </a:extLst>
          </p:cNvPr>
          <p:cNvSpPr txBox="1">
            <a:spLocks noChangeArrowheads="1"/>
          </p:cNvSpPr>
          <p:nvPr/>
        </p:nvSpPr>
        <p:spPr bwMode="auto">
          <a:xfrm>
            <a:off x="685800" y="6172200"/>
            <a:ext cx="10985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spcBef>
                <a:spcPct val="0"/>
              </a:spcBef>
              <a:buFontTx/>
              <a:buNone/>
            </a:pPr>
            <a:r>
              <a:rPr lang="en-US" altLang="en-US" sz="1200">
                <a:solidFill>
                  <a:schemeClr val="accent2"/>
                </a:solidFill>
                <a:latin typeface="Garamond" panose="02020404030301010803" pitchFamily="18" charset="0"/>
              </a:rPr>
              <a:t>Source: CISCO</a:t>
            </a:r>
          </a:p>
        </p:txBody>
      </p:sp>
      <p:pic>
        <p:nvPicPr>
          <p:cNvPr id="37894" name="Picture 7" descr="source">
            <a:extLst>
              <a:ext uri="{FF2B5EF4-FFF2-40B4-BE49-F238E27FC236}">
                <a16:creationId xmlns:a16="http://schemas.microsoft.com/office/drawing/2014/main" id="{59B41E24-ABE0-2E4D-97BE-0F11B55550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638800"/>
            <a:ext cx="7696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7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6C7F3-3A85-BF4C-8666-8794BDDF58FF}"/>
              </a:ext>
            </a:extLst>
          </p:cNvPr>
          <p:cNvSpPr>
            <a:spLocks noGrp="1"/>
          </p:cNvSpPr>
          <p:nvPr>
            <p:ph type="title"/>
          </p:nvPr>
        </p:nvSpPr>
        <p:spPr/>
        <p:txBody>
          <a:bodyPr/>
          <a:lstStyle/>
          <a:p>
            <a:r>
              <a:rPr lang="en-US" dirty="0"/>
              <a:t>Classes of Computers</a:t>
            </a:r>
          </a:p>
        </p:txBody>
      </p:sp>
      <p:sp>
        <p:nvSpPr>
          <p:cNvPr id="5" name="Content Placeholder 4">
            <a:extLst>
              <a:ext uri="{FF2B5EF4-FFF2-40B4-BE49-F238E27FC236}">
                <a16:creationId xmlns:a16="http://schemas.microsoft.com/office/drawing/2014/main" id="{647D9830-97B9-A74B-AA3E-CEC34F1ED7B7}"/>
              </a:ext>
            </a:extLst>
          </p:cNvPr>
          <p:cNvSpPr>
            <a:spLocks noGrp="1"/>
          </p:cNvSpPr>
          <p:nvPr>
            <p:ph idx="1"/>
          </p:nvPr>
        </p:nvSpPr>
        <p:spPr/>
        <p:txBody>
          <a:bodyPr/>
          <a:lstStyle/>
          <a:p>
            <a:r>
              <a:rPr lang="en-US" dirty="0"/>
              <a:t>Personal Computers</a:t>
            </a:r>
          </a:p>
          <a:p>
            <a:r>
              <a:rPr lang="en-US" dirty="0"/>
              <a:t>Server Computers</a:t>
            </a:r>
          </a:p>
          <a:p>
            <a:r>
              <a:rPr lang="en-US" dirty="0"/>
              <a:t>Super Computers</a:t>
            </a:r>
          </a:p>
          <a:p>
            <a:r>
              <a:rPr lang="en-US" dirty="0"/>
              <a:t>Embedded Computers</a:t>
            </a:r>
          </a:p>
          <a:p>
            <a:r>
              <a:rPr lang="en-US" dirty="0"/>
              <a:t>Domain Specific Architecture</a:t>
            </a:r>
          </a:p>
          <a:p>
            <a:r>
              <a:rPr lang="en-US" dirty="0"/>
              <a:t>Personal Mobile Devices</a:t>
            </a:r>
          </a:p>
          <a:p>
            <a:r>
              <a:rPr lang="en-US" dirty="0"/>
              <a:t>Cloud Computing Architecture</a:t>
            </a:r>
          </a:p>
          <a:p>
            <a:r>
              <a:rPr lang="en-US" dirty="0"/>
              <a:t>Datacenters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828031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4">
            <a:extLst>
              <a:ext uri="{FF2B5EF4-FFF2-40B4-BE49-F238E27FC236}">
                <a16:creationId xmlns:a16="http://schemas.microsoft.com/office/drawing/2014/main" id="{C30D23BD-6803-B042-9AE2-94B49815AA38}"/>
              </a:ext>
            </a:extLst>
          </p:cNvPr>
          <p:cNvSpPr>
            <a:spLocks noGrp="1" noChangeArrowheads="1"/>
          </p:cNvSpPr>
          <p:nvPr>
            <p:ph type="title"/>
          </p:nvPr>
        </p:nvSpPr>
        <p:spPr/>
        <p:txBody>
          <a:bodyPr/>
          <a:lstStyle/>
          <a:p>
            <a:r>
              <a:rPr lang="en-US" altLang="en-US"/>
              <a:t>Internet of Things</a:t>
            </a:r>
          </a:p>
        </p:txBody>
      </p:sp>
      <p:pic>
        <p:nvPicPr>
          <p:cNvPr id="50178" name="Picture 6" descr="http://iot.ieee.org/images/files/newsletter/201409-barnaghi-figure1.png">
            <a:extLst>
              <a:ext uri="{FF2B5EF4-FFF2-40B4-BE49-F238E27FC236}">
                <a16:creationId xmlns:a16="http://schemas.microsoft.com/office/drawing/2014/main" id="{C5BCB1E3-F1A4-6744-9714-DCCAC95CE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412875"/>
            <a:ext cx="7127875" cy="480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5" name="Text Box 7">
            <a:extLst>
              <a:ext uri="{FF2B5EF4-FFF2-40B4-BE49-F238E27FC236}">
                <a16:creationId xmlns:a16="http://schemas.microsoft.com/office/drawing/2014/main" id="{3A6C1250-233B-7D48-8BE2-815510316CAE}"/>
              </a:ext>
            </a:extLst>
          </p:cNvPr>
          <p:cNvSpPr txBox="1">
            <a:spLocks noChangeArrowheads="1"/>
          </p:cNvSpPr>
          <p:nvPr/>
        </p:nvSpPr>
        <p:spPr bwMode="auto">
          <a:xfrm>
            <a:off x="250825" y="6453188"/>
            <a:ext cx="4125913" cy="198437"/>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lang="en-US" altLang="en-US" sz="700" dirty="0">
                <a:latin typeface="Arial" charset="0"/>
                <a:ea typeface="Arial" charset="0"/>
                <a:cs typeface="Arial" charset="0"/>
              </a:rPr>
              <a:t>P. </a:t>
            </a:r>
            <a:r>
              <a:rPr lang="en-US" altLang="en-US" sz="700" dirty="0" err="1">
                <a:latin typeface="Arial" charset="0"/>
                <a:ea typeface="Arial" charset="0"/>
                <a:cs typeface="Arial" charset="0"/>
              </a:rPr>
              <a:t>Barnaghi</a:t>
            </a:r>
            <a:r>
              <a:rPr lang="en-US" altLang="en-US" sz="700" dirty="0">
                <a:latin typeface="Arial" charset="0"/>
                <a:ea typeface="Arial" charset="0"/>
                <a:cs typeface="Arial" charset="0"/>
              </a:rPr>
              <a:t>, A. </a:t>
            </a:r>
            <a:r>
              <a:rPr lang="en-US" altLang="en-US" sz="700" dirty="0" err="1">
                <a:latin typeface="Arial" charset="0"/>
                <a:ea typeface="Arial" charset="0"/>
                <a:cs typeface="Arial" charset="0"/>
              </a:rPr>
              <a:t>Sheth</a:t>
            </a:r>
            <a:r>
              <a:rPr lang="en-US" altLang="en-US" sz="700" dirty="0">
                <a:latin typeface="Arial" charset="0"/>
                <a:ea typeface="Arial" charset="0"/>
                <a:cs typeface="Arial" charset="0"/>
              </a:rPr>
              <a:t>, “Internet of Things, The story so far”, IEEE IoT Newsletter, September 2014. </a:t>
            </a:r>
          </a:p>
        </p:txBody>
      </p:sp>
      <p:sp>
        <p:nvSpPr>
          <p:cNvPr id="2" name="TextBox 1">
            <a:extLst>
              <a:ext uri="{FF2B5EF4-FFF2-40B4-BE49-F238E27FC236}">
                <a16:creationId xmlns:a16="http://schemas.microsoft.com/office/drawing/2014/main" id="{6C666858-4B91-BA41-80AE-308CF764E1A0}"/>
              </a:ext>
            </a:extLst>
          </p:cNvPr>
          <p:cNvSpPr txBox="1"/>
          <p:nvPr/>
        </p:nvSpPr>
        <p:spPr>
          <a:xfrm>
            <a:off x="179512" y="6105674"/>
            <a:ext cx="2871299" cy="261610"/>
          </a:xfrm>
          <a:prstGeom prst="rect">
            <a:avLst/>
          </a:prstGeom>
          <a:noFill/>
        </p:spPr>
        <p:txBody>
          <a:bodyPr wrap="none" rtlCol="0">
            <a:spAutoFit/>
          </a:bodyPr>
          <a:lstStyle/>
          <a:p>
            <a:r>
              <a:rPr lang="en-US" sz="1100" dirty="0">
                <a:latin typeface="Calibri" pitchFamily="34" charset="0"/>
              </a:rPr>
              <a:t>WSAN: Wireless Sensors and Actors Networks</a:t>
            </a:r>
          </a:p>
        </p:txBody>
      </p:sp>
    </p:spTree>
    <p:extLst>
      <p:ext uri="{BB962C8B-B14F-4D97-AF65-F5344CB8AC3E}">
        <p14:creationId xmlns:p14="http://schemas.microsoft.com/office/powerpoint/2010/main" val="3859067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9963662-F4F5-444F-A6F9-FC3F49E4077B}"/>
              </a:ext>
            </a:extLst>
          </p:cNvPr>
          <p:cNvSpPr>
            <a:spLocks noGrp="1"/>
          </p:cNvSpPr>
          <p:nvPr>
            <p:ph type="title"/>
          </p:nvPr>
        </p:nvSpPr>
        <p:spPr>
          <a:xfrm>
            <a:off x="322132" y="70645"/>
            <a:ext cx="8423275" cy="719137"/>
          </a:xfrm>
        </p:spPr>
        <p:txBody>
          <a:bodyPr/>
          <a:lstStyle/>
          <a:p>
            <a:r>
              <a:rPr lang="en-GB" altLang="en-US" dirty="0"/>
              <a:t>IoT Platform</a:t>
            </a:r>
          </a:p>
        </p:txBody>
      </p:sp>
      <p:sp>
        <p:nvSpPr>
          <p:cNvPr id="15" name="Cloud 14">
            <a:extLst>
              <a:ext uri="{FF2B5EF4-FFF2-40B4-BE49-F238E27FC236}">
                <a16:creationId xmlns:a16="http://schemas.microsoft.com/office/drawing/2014/main" id="{148779F5-812A-384F-A0DA-C5A310A7FB39}"/>
              </a:ext>
            </a:extLst>
          </p:cNvPr>
          <p:cNvSpPr/>
          <p:nvPr/>
        </p:nvSpPr>
        <p:spPr>
          <a:xfrm>
            <a:off x="2268538" y="4292600"/>
            <a:ext cx="3254375" cy="1944688"/>
          </a:xfrm>
          <a:prstGeom prst="cloud">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800" b="0">
                <a:solidFill>
                  <a:srgbClr val="0000FF"/>
                </a:solidFill>
                <a:latin typeface="+mn-lt"/>
              </a:rPr>
              <a:t>The Internet</a:t>
            </a:r>
            <a:endParaRPr lang="en-US" altLang="en-US" sz="1800" b="0">
              <a:solidFill>
                <a:srgbClr val="0000FF"/>
              </a:solidFill>
              <a:latin typeface="+mn-lt"/>
            </a:endParaRPr>
          </a:p>
        </p:txBody>
      </p:sp>
      <p:sp>
        <p:nvSpPr>
          <p:cNvPr id="3" name="Oval 2">
            <a:extLst>
              <a:ext uri="{FF2B5EF4-FFF2-40B4-BE49-F238E27FC236}">
                <a16:creationId xmlns:a16="http://schemas.microsoft.com/office/drawing/2014/main" id="{0D35D66E-E25D-334E-A6C6-612EE1181885}"/>
              </a:ext>
            </a:extLst>
          </p:cNvPr>
          <p:cNvSpPr/>
          <p:nvPr/>
        </p:nvSpPr>
        <p:spPr>
          <a:xfrm>
            <a:off x="2576513" y="2887663"/>
            <a:ext cx="2641600" cy="1446212"/>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800" b="0">
                <a:solidFill>
                  <a:srgbClr val="0000FF"/>
                </a:solidFill>
                <a:latin typeface="+mn-lt"/>
              </a:rPr>
              <a:t>Network</a:t>
            </a:r>
            <a:endParaRPr lang="en-US" altLang="en-US" sz="1800" b="0">
              <a:solidFill>
                <a:srgbClr val="0000FF"/>
              </a:solidFill>
              <a:latin typeface="+mn-lt"/>
            </a:endParaRPr>
          </a:p>
        </p:txBody>
      </p:sp>
      <p:grpSp>
        <p:nvGrpSpPr>
          <p:cNvPr id="59397" name="Group 13">
            <a:extLst>
              <a:ext uri="{FF2B5EF4-FFF2-40B4-BE49-F238E27FC236}">
                <a16:creationId xmlns:a16="http://schemas.microsoft.com/office/drawing/2014/main" id="{4F1DDB05-AE17-AA43-94B9-30C764F962D8}"/>
              </a:ext>
            </a:extLst>
          </p:cNvPr>
          <p:cNvGrpSpPr>
            <a:grpSpLocks/>
          </p:cNvGrpSpPr>
          <p:nvPr/>
        </p:nvGrpSpPr>
        <p:grpSpPr bwMode="auto">
          <a:xfrm>
            <a:off x="2946400" y="1431925"/>
            <a:ext cx="1897063" cy="1781175"/>
            <a:chOff x="1287153" y="1699310"/>
            <a:chExt cx="1897062" cy="1781175"/>
          </a:xfrm>
        </p:grpSpPr>
        <p:sp>
          <p:nvSpPr>
            <p:cNvPr id="7" name="Rectangle 6">
              <a:extLst>
                <a:ext uri="{FF2B5EF4-FFF2-40B4-BE49-F238E27FC236}">
                  <a16:creationId xmlns:a16="http://schemas.microsoft.com/office/drawing/2014/main" id="{93F25182-3532-CC46-80B9-600B51CF004F}"/>
                </a:ext>
              </a:extLst>
            </p:cNvPr>
            <p:cNvSpPr/>
            <p:nvPr/>
          </p:nvSpPr>
          <p:spPr bwMode="auto">
            <a:xfrm>
              <a:off x="1287153" y="1699310"/>
              <a:ext cx="1897062" cy="1781175"/>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800" b="0">
                  <a:solidFill>
                    <a:srgbClr val="0000FF"/>
                  </a:solidFill>
                  <a:latin typeface="+mn-lt"/>
                </a:rPr>
                <a:t>“Thing”</a:t>
              </a:r>
            </a:p>
          </p:txBody>
        </p:sp>
        <p:sp>
          <p:nvSpPr>
            <p:cNvPr id="2" name="Rectangle 1">
              <a:extLst>
                <a:ext uri="{FF2B5EF4-FFF2-40B4-BE49-F238E27FC236}">
                  <a16:creationId xmlns:a16="http://schemas.microsoft.com/office/drawing/2014/main" id="{7299E93D-C09C-C946-9580-839818C08D2D}"/>
                </a:ext>
              </a:extLst>
            </p:cNvPr>
            <p:cNvSpPr/>
            <p:nvPr/>
          </p:nvSpPr>
          <p:spPr bwMode="auto">
            <a:xfrm>
              <a:off x="1418916" y="1777098"/>
              <a:ext cx="1676399" cy="617537"/>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0">
                  <a:solidFill>
                    <a:srgbClr val="0000FF"/>
                  </a:solidFill>
                  <a:latin typeface="+mn-lt"/>
                </a:rPr>
                <a:t>Sensors &amp; Actuators</a:t>
              </a:r>
              <a:endParaRPr lang="en-US" altLang="en-US" sz="1400" b="0">
                <a:solidFill>
                  <a:srgbClr val="0000FF"/>
                </a:solidFill>
                <a:latin typeface="+mn-lt"/>
              </a:endParaRPr>
            </a:p>
          </p:txBody>
        </p:sp>
        <p:sp>
          <p:nvSpPr>
            <p:cNvPr id="8" name="Rectangle 7">
              <a:extLst>
                <a:ext uri="{FF2B5EF4-FFF2-40B4-BE49-F238E27FC236}">
                  <a16:creationId xmlns:a16="http://schemas.microsoft.com/office/drawing/2014/main" id="{5121A2D4-AE38-B342-9245-9552CBBF24BC}"/>
                </a:ext>
              </a:extLst>
            </p:cNvPr>
            <p:cNvSpPr/>
            <p:nvPr/>
          </p:nvSpPr>
          <p:spPr bwMode="auto">
            <a:xfrm>
              <a:off x="1398278" y="2934385"/>
              <a:ext cx="1674812" cy="441325"/>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0">
                  <a:solidFill>
                    <a:srgbClr val="0000FF"/>
                  </a:solidFill>
                  <a:latin typeface="+mn-lt"/>
                </a:rPr>
                <a:t>Communications</a:t>
              </a:r>
              <a:endParaRPr lang="en-US" altLang="en-US" sz="1400" b="0">
                <a:solidFill>
                  <a:srgbClr val="0000FF"/>
                </a:solidFill>
                <a:latin typeface="+mn-lt"/>
              </a:endParaRPr>
            </a:p>
          </p:txBody>
        </p:sp>
      </p:grpSp>
      <p:sp>
        <p:nvSpPr>
          <p:cNvPr id="59398" name="TextBox 5">
            <a:extLst>
              <a:ext uri="{FF2B5EF4-FFF2-40B4-BE49-F238E27FC236}">
                <a16:creationId xmlns:a16="http://schemas.microsoft.com/office/drawing/2014/main" id="{6E05EF45-908A-CE4F-9685-32A1FF330C2A}"/>
              </a:ext>
            </a:extLst>
          </p:cNvPr>
          <p:cNvSpPr txBox="1">
            <a:spLocks noChangeArrowheads="1"/>
          </p:cNvSpPr>
          <p:nvPr/>
        </p:nvSpPr>
        <p:spPr bwMode="auto">
          <a:xfrm>
            <a:off x="2717800" y="971550"/>
            <a:ext cx="19110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1800" b="0">
                <a:solidFill>
                  <a:srgbClr val="0000FF"/>
                </a:solidFill>
                <a:latin typeface="+mn-lt"/>
              </a:rPr>
              <a:t>User/Environment</a:t>
            </a:r>
            <a:endParaRPr lang="en-US" altLang="en-US" sz="1800" b="0">
              <a:solidFill>
                <a:srgbClr val="0000FF"/>
              </a:solidFill>
              <a:latin typeface="+mn-lt"/>
            </a:endParaRPr>
          </a:p>
        </p:txBody>
      </p:sp>
      <p:sp>
        <p:nvSpPr>
          <p:cNvPr id="16" name="Rectangle 15">
            <a:extLst>
              <a:ext uri="{FF2B5EF4-FFF2-40B4-BE49-F238E27FC236}">
                <a16:creationId xmlns:a16="http://schemas.microsoft.com/office/drawing/2014/main" id="{2632DD24-001D-8643-9D29-703AA26751BA}"/>
              </a:ext>
            </a:extLst>
          </p:cNvPr>
          <p:cNvSpPr/>
          <p:nvPr/>
        </p:nvSpPr>
        <p:spPr>
          <a:xfrm>
            <a:off x="3351213" y="5805488"/>
            <a:ext cx="1223962" cy="6477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800" b="0">
                <a:solidFill>
                  <a:srgbClr val="0000FF"/>
                </a:solidFill>
                <a:latin typeface="+mn-lt"/>
              </a:rPr>
              <a:t>Servers</a:t>
            </a:r>
            <a:endParaRPr lang="en-US" altLang="en-US" sz="1800" b="0">
              <a:solidFill>
                <a:srgbClr val="0000FF"/>
              </a:solidFill>
              <a:latin typeface="+mn-lt"/>
            </a:endParaRPr>
          </a:p>
        </p:txBody>
      </p:sp>
      <p:sp>
        <p:nvSpPr>
          <p:cNvPr id="13" name="Oval 12">
            <a:extLst>
              <a:ext uri="{FF2B5EF4-FFF2-40B4-BE49-F238E27FC236}">
                <a16:creationId xmlns:a16="http://schemas.microsoft.com/office/drawing/2014/main" id="{CA49AD03-ABEF-504A-90DF-0908EB6D21DB}"/>
              </a:ext>
            </a:extLst>
          </p:cNvPr>
          <p:cNvSpPr/>
          <p:nvPr/>
        </p:nvSpPr>
        <p:spPr>
          <a:xfrm>
            <a:off x="5724525" y="3286125"/>
            <a:ext cx="2879725" cy="1285875"/>
          </a:xfrm>
          <a:prstGeom prst="ellipse">
            <a:avLst/>
          </a:prstGeom>
          <a:solidFill>
            <a:srgbClr val="D0BA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endParaRPr lang="en-US" altLang="en-US" sz="1800" b="0">
              <a:solidFill>
                <a:srgbClr val="FFFFFF"/>
              </a:solidFill>
              <a:latin typeface="+mn-lt"/>
            </a:endParaRPr>
          </a:p>
        </p:txBody>
      </p:sp>
      <p:pic>
        <p:nvPicPr>
          <p:cNvPr id="59401" name="Picture 28">
            <a:extLst>
              <a:ext uri="{FF2B5EF4-FFF2-40B4-BE49-F238E27FC236}">
                <a16:creationId xmlns:a16="http://schemas.microsoft.com/office/drawing/2014/main" id="{97F4FCE5-CB8B-BD44-ABAA-A80480B51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6307138" y="3635375"/>
            <a:ext cx="377825" cy="15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28">
            <a:extLst>
              <a:ext uri="{FF2B5EF4-FFF2-40B4-BE49-F238E27FC236}">
                <a16:creationId xmlns:a16="http://schemas.microsoft.com/office/drawing/2014/main" id="{24B576B1-59E0-C649-A948-A0E0F5860D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6961188" y="3922713"/>
            <a:ext cx="377825" cy="15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8">
            <a:extLst>
              <a:ext uri="{FF2B5EF4-FFF2-40B4-BE49-F238E27FC236}">
                <a16:creationId xmlns:a16="http://schemas.microsoft.com/office/drawing/2014/main" id="{E729C2E1-E96D-AC42-8A08-B2D81A7DE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7810500" y="4067175"/>
            <a:ext cx="377825" cy="15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4" name="Picture 28">
            <a:extLst>
              <a:ext uri="{FF2B5EF4-FFF2-40B4-BE49-F238E27FC236}">
                <a16:creationId xmlns:a16="http://schemas.microsoft.com/office/drawing/2014/main" id="{15366B18-4944-094C-9A3E-D7767E573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7626350" y="3540125"/>
            <a:ext cx="377825" cy="15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5" name="Picture 28">
            <a:extLst>
              <a:ext uri="{FF2B5EF4-FFF2-40B4-BE49-F238E27FC236}">
                <a16:creationId xmlns:a16="http://schemas.microsoft.com/office/drawing/2014/main" id="{AC2E90E8-8053-324D-9484-78889C8E8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6880225" y="3360738"/>
            <a:ext cx="377825" cy="15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406" name="Group 17">
            <a:extLst>
              <a:ext uri="{FF2B5EF4-FFF2-40B4-BE49-F238E27FC236}">
                <a16:creationId xmlns:a16="http://schemas.microsoft.com/office/drawing/2014/main" id="{0266A73B-2494-7546-B665-A2407E4DAD96}"/>
              </a:ext>
            </a:extLst>
          </p:cNvPr>
          <p:cNvGrpSpPr>
            <a:grpSpLocks/>
          </p:cNvGrpSpPr>
          <p:nvPr/>
        </p:nvGrpSpPr>
        <p:grpSpPr bwMode="auto">
          <a:xfrm>
            <a:off x="5748338" y="1543050"/>
            <a:ext cx="2495550" cy="1381125"/>
            <a:chOff x="4427984" y="1484784"/>
            <a:chExt cx="2496602" cy="1381583"/>
          </a:xfrm>
        </p:grpSpPr>
        <p:pic>
          <p:nvPicPr>
            <p:cNvPr id="30754" name="Picture 15">
              <a:extLst>
                <a:ext uri="{FF2B5EF4-FFF2-40B4-BE49-F238E27FC236}">
                  <a16:creationId xmlns:a16="http://schemas.microsoft.com/office/drawing/2014/main" id="{1582BFE0-E6AC-614E-A531-DC9224F0B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619" t="5090" r="2489" b="8569"/>
            <a:stretch>
              <a:fillRect/>
            </a:stretch>
          </p:blipFill>
          <p:spPr bwMode="auto">
            <a:xfrm>
              <a:off x="4427984" y="1484784"/>
              <a:ext cx="2496602" cy="138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708688">
                        <a:alpha val="50000"/>
                      </a:srgbClr>
                    </a:outerShdw>
                  </a:effectLst>
                </a14:hiddenEffects>
              </a:ext>
            </a:extLst>
          </p:spPr>
        </p:pic>
        <p:sp>
          <p:nvSpPr>
            <p:cNvPr id="17" name="Rectangular Callout 16">
              <a:extLst>
                <a:ext uri="{FF2B5EF4-FFF2-40B4-BE49-F238E27FC236}">
                  <a16:creationId xmlns:a16="http://schemas.microsoft.com/office/drawing/2014/main" id="{419F339C-312B-834B-AA23-AD0801D7A99F}"/>
                </a:ext>
              </a:extLst>
            </p:cNvPr>
            <p:cNvSpPr/>
            <p:nvPr/>
          </p:nvSpPr>
          <p:spPr>
            <a:xfrm>
              <a:off x="4427984" y="1495901"/>
              <a:ext cx="2496602" cy="1370466"/>
            </a:xfrm>
            <a:prstGeom prst="wedgeRectCallout">
              <a:avLst>
                <a:gd name="adj1" fmla="val 1890"/>
                <a:gd name="adj2" fmla="val 8078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endParaRPr lang="en-US" altLang="en-US" sz="1800" b="0">
                <a:solidFill>
                  <a:srgbClr val="FFFFFF"/>
                </a:solidFill>
                <a:latin typeface="+mn-lt"/>
              </a:endParaRPr>
            </a:p>
          </p:txBody>
        </p:sp>
      </p:grpSp>
      <p:sp>
        <p:nvSpPr>
          <p:cNvPr id="23" name="Rectangular Callout 22">
            <a:extLst>
              <a:ext uri="{FF2B5EF4-FFF2-40B4-BE49-F238E27FC236}">
                <a16:creationId xmlns:a16="http://schemas.microsoft.com/office/drawing/2014/main" id="{4804D09E-97BE-7945-9DF8-9F012B40E91A}"/>
              </a:ext>
            </a:extLst>
          </p:cNvPr>
          <p:cNvSpPr/>
          <p:nvPr/>
        </p:nvSpPr>
        <p:spPr>
          <a:xfrm>
            <a:off x="5724525" y="1025525"/>
            <a:ext cx="1079500" cy="315913"/>
          </a:xfrm>
          <a:prstGeom prst="wedgeRectCallout">
            <a:avLst>
              <a:gd name="adj1" fmla="val 46692"/>
              <a:gd name="adj2" fmla="val 21060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0">
                <a:latin typeface="+mn-lt"/>
              </a:rPr>
              <a:t>2 sensors</a:t>
            </a:r>
            <a:endParaRPr lang="en-US" altLang="en-US" sz="1400" b="0">
              <a:latin typeface="+mn-lt"/>
            </a:endParaRPr>
          </a:p>
        </p:txBody>
      </p:sp>
      <p:sp>
        <p:nvSpPr>
          <p:cNvPr id="37" name="Rectangular Callout 36">
            <a:extLst>
              <a:ext uri="{FF2B5EF4-FFF2-40B4-BE49-F238E27FC236}">
                <a16:creationId xmlns:a16="http://schemas.microsoft.com/office/drawing/2014/main" id="{440FB841-F53E-E341-B4BC-6ED2BE7B2925}"/>
              </a:ext>
            </a:extLst>
          </p:cNvPr>
          <p:cNvSpPr/>
          <p:nvPr/>
        </p:nvSpPr>
        <p:spPr>
          <a:xfrm>
            <a:off x="6875463" y="693738"/>
            <a:ext cx="1873250" cy="647700"/>
          </a:xfrm>
          <a:prstGeom prst="wedgeRectCallout">
            <a:avLst>
              <a:gd name="adj1" fmla="val -6568"/>
              <a:gd name="adj2" fmla="val 11779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0">
                <a:latin typeface="+mn-lt"/>
              </a:rPr>
              <a:t>IEEE 802.15.4 2.4GHz RF System</a:t>
            </a:r>
            <a:endParaRPr lang="en-US" altLang="en-US" sz="1400" b="0">
              <a:latin typeface="+mn-lt"/>
            </a:endParaRPr>
          </a:p>
        </p:txBody>
      </p:sp>
      <p:sp>
        <p:nvSpPr>
          <p:cNvPr id="59409" name="TextBox 27">
            <a:extLst>
              <a:ext uri="{FF2B5EF4-FFF2-40B4-BE49-F238E27FC236}">
                <a16:creationId xmlns:a16="http://schemas.microsoft.com/office/drawing/2014/main" id="{0ABB9FA8-C1DC-574D-B1C0-798DAECFC4E5}"/>
              </a:ext>
            </a:extLst>
          </p:cNvPr>
          <p:cNvSpPr txBox="1">
            <a:spLocks noChangeArrowheads="1"/>
          </p:cNvSpPr>
          <p:nvPr/>
        </p:nvSpPr>
        <p:spPr bwMode="auto">
          <a:xfrm>
            <a:off x="5724525" y="1609725"/>
            <a:ext cx="7970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1400" b="0">
                <a:solidFill>
                  <a:srgbClr val="C00000"/>
                </a:solidFill>
                <a:latin typeface="+mn-lt"/>
              </a:rPr>
              <a:t>XM1000</a:t>
            </a:r>
            <a:endParaRPr lang="en-US" altLang="en-US" sz="1400" b="0">
              <a:solidFill>
                <a:srgbClr val="C00000"/>
              </a:solidFill>
              <a:latin typeface="+mn-lt"/>
            </a:endParaRPr>
          </a:p>
        </p:txBody>
      </p:sp>
      <p:sp>
        <p:nvSpPr>
          <p:cNvPr id="29" name="Up-Down Arrow 28">
            <a:extLst>
              <a:ext uri="{FF2B5EF4-FFF2-40B4-BE49-F238E27FC236}">
                <a16:creationId xmlns:a16="http://schemas.microsoft.com/office/drawing/2014/main" id="{E98F4D13-7B5C-F94C-92B9-FEA5A992561D}"/>
              </a:ext>
            </a:extLst>
          </p:cNvPr>
          <p:cNvSpPr/>
          <p:nvPr/>
        </p:nvSpPr>
        <p:spPr>
          <a:xfrm>
            <a:off x="1403350" y="1484313"/>
            <a:ext cx="431800" cy="1717675"/>
          </a:xfrm>
          <a:prstGeom prst="upDownArrow">
            <a:avLst>
              <a:gd name="adj1" fmla="val 50000"/>
              <a:gd name="adj2" fmla="val 92833"/>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endParaRPr lang="en-US" altLang="en-US" sz="1800" b="0">
              <a:solidFill>
                <a:srgbClr val="FFFFFF"/>
              </a:solidFill>
              <a:latin typeface="+mn-lt"/>
            </a:endParaRPr>
          </a:p>
        </p:txBody>
      </p:sp>
      <p:sp>
        <p:nvSpPr>
          <p:cNvPr id="40" name="Up-Down Arrow 39">
            <a:extLst>
              <a:ext uri="{FF2B5EF4-FFF2-40B4-BE49-F238E27FC236}">
                <a16:creationId xmlns:a16="http://schemas.microsoft.com/office/drawing/2014/main" id="{9857F5D0-0F4C-804D-8FE2-4CAD3C14BF68}"/>
              </a:ext>
            </a:extLst>
          </p:cNvPr>
          <p:cNvSpPr/>
          <p:nvPr/>
        </p:nvSpPr>
        <p:spPr>
          <a:xfrm>
            <a:off x="1403350" y="3213100"/>
            <a:ext cx="431800" cy="2952750"/>
          </a:xfrm>
          <a:prstGeom prst="upDownArrow">
            <a:avLst>
              <a:gd name="adj1" fmla="val 50000"/>
              <a:gd name="adj2" fmla="val 92833"/>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endParaRPr lang="en-US" altLang="en-US" sz="1800" b="0">
              <a:solidFill>
                <a:srgbClr val="FFFFFF"/>
              </a:solidFill>
              <a:latin typeface="+mn-lt"/>
            </a:endParaRPr>
          </a:p>
        </p:txBody>
      </p:sp>
      <p:cxnSp>
        <p:nvCxnSpPr>
          <p:cNvPr id="31" name="Straight Connector 30">
            <a:extLst>
              <a:ext uri="{FF2B5EF4-FFF2-40B4-BE49-F238E27FC236}">
                <a16:creationId xmlns:a16="http://schemas.microsoft.com/office/drawing/2014/main" id="{83FB08F1-AB18-B14D-9EC8-4EEED7C335DF}"/>
              </a:ext>
            </a:extLst>
          </p:cNvPr>
          <p:cNvCxnSpPr/>
          <p:nvPr/>
        </p:nvCxnSpPr>
        <p:spPr>
          <a:xfrm flipH="1">
            <a:off x="971550" y="1484313"/>
            <a:ext cx="15128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93B322F-C0C1-924B-A483-FE94204A40F8}"/>
              </a:ext>
            </a:extLst>
          </p:cNvPr>
          <p:cNvCxnSpPr/>
          <p:nvPr/>
        </p:nvCxnSpPr>
        <p:spPr>
          <a:xfrm flipH="1">
            <a:off x="971550" y="3213100"/>
            <a:ext cx="15128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60CDFD7-6FBE-BC4B-BCDC-6A16F7A6ECCB}"/>
              </a:ext>
            </a:extLst>
          </p:cNvPr>
          <p:cNvCxnSpPr/>
          <p:nvPr/>
        </p:nvCxnSpPr>
        <p:spPr>
          <a:xfrm flipH="1">
            <a:off x="971550" y="6165850"/>
            <a:ext cx="15128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415" name="TextBox 5">
            <a:extLst>
              <a:ext uri="{FF2B5EF4-FFF2-40B4-BE49-F238E27FC236}">
                <a16:creationId xmlns:a16="http://schemas.microsoft.com/office/drawing/2014/main" id="{F6AA396F-F270-DB44-B1C5-CADECAEC4DD4}"/>
              </a:ext>
            </a:extLst>
          </p:cNvPr>
          <p:cNvSpPr txBox="1">
            <a:spLocks noChangeArrowheads="1"/>
          </p:cNvSpPr>
          <p:nvPr/>
        </p:nvSpPr>
        <p:spPr bwMode="auto">
          <a:xfrm>
            <a:off x="323850" y="2019300"/>
            <a:ext cx="9826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800" b="0">
                <a:latin typeface="+mn-lt"/>
              </a:rPr>
              <a:t>Device level</a:t>
            </a:r>
            <a:endParaRPr lang="en-US" altLang="en-US" sz="1800" b="0">
              <a:latin typeface="+mn-lt"/>
            </a:endParaRPr>
          </a:p>
        </p:txBody>
      </p:sp>
      <p:sp>
        <p:nvSpPr>
          <p:cNvPr id="59416" name="TextBox 5">
            <a:extLst>
              <a:ext uri="{FF2B5EF4-FFF2-40B4-BE49-F238E27FC236}">
                <a16:creationId xmlns:a16="http://schemas.microsoft.com/office/drawing/2014/main" id="{A9BA721E-5D59-074D-8D67-3065A36FEA35}"/>
              </a:ext>
            </a:extLst>
          </p:cNvPr>
          <p:cNvSpPr txBox="1">
            <a:spLocks noChangeArrowheads="1"/>
          </p:cNvSpPr>
          <p:nvPr/>
        </p:nvSpPr>
        <p:spPr bwMode="auto">
          <a:xfrm>
            <a:off x="250825" y="4583113"/>
            <a:ext cx="12255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800" b="0">
                <a:latin typeface="+mn-lt"/>
              </a:rPr>
              <a:t>Network level</a:t>
            </a:r>
            <a:endParaRPr lang="en-US" altLang="en-US" sz="1800" b="0">
              <a:latin typeface="+mn-lt"/>
            </a:endParaRPr>
          </a:p>
        </p:txBody>
      </p:sp>
      <p:pic>
        <p:nvPicPr>
          <p:cNvPr id="59417" name="Picture 30" descr="http://www.icpdas-europe.com/uploads/tx_v4icpdascatalog/125975/web/icpdas/zb-2550-t_cr_1.jpg">
            <a:extLst>
              <a:ext uri="{FF2B5EF4-FFF2-40B4-BE49-F238E27FC236}">
                <a16:creationId xmlns:a16="http://schemas.microsoft.com/office/drawing/2014/main" id="{5C847217-9766-9342-A49F-5023D971D7E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56363" y="4149725"/>
            <a:ext cx="49212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18" name="Picture 28">
            <a:extLst>
              <a:ext uri="{FF2B5EF4-FFF2-40B4-BE49-F238E27FC236}">
                <a16:creationId xmlns:a16="http://schemas.microsoft.com/office/drawing/2014/main" id="{DC1A5137-B7F1-9A41-9CEE-98DCF607A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7208838" y="4365625"/>
            <a:ext cx="377825" cy="15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30721">
            <a:extLst>
              <a:ext uri="{FF2B5EF4-FFF2-40B4-BE49-F238E27FC236}">
                <a16:creationId xmlns:a16="http://schemas.microsoft.com/office/drawing/2014/main" id="{754548B7-D40F-644A-8F07-7EDD1633F158}"/>
              </a:ext>
            </a:extLst>
          </p:cNvPr>
          <p:cNvCxnSpPr>
            <a:endCxn id="59420" idx="0"/>
          </p:cNvCxnSpPr>
          <p:nvPr/>
        </p:nvCxnSpPr>
        <p:spPr>
          <a:xfrm flipH="1">
            <a:off x="6650038" y="4640263"/>
            <a:ext cx="52387" cy="37465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420" name="TextBox 5">
            <a:extLst>
              <a:ext uri="{FF2B5EF4-FFF2-40B4-BE49-F238E27FC236}">
                <a16:creationId xmlns:a16="http://schemas.microsoft.com/office/drawing/2014/main" id="{9816E620-6B0A-1D4C-ACBC-729FFE921BF8}"/>
              </a:ext>
            </a:extLst>
          </p:cNvPr>
          <p:cNvSpPr txBox="1">
            <a:spLocks noChangeArrowheads="1"/>
          </p:cNvSpPr>
          <p:nvPr/>
        </p:nvSpPr>
        <p:spPr bwMode="auto">
          <a:xfrm>
            <a:off x="6062663" y="5014913"/>
            <a:ext cx="11731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800" b="0">
                <a:latin typeface="+mn-lt"/>
              </a:rPr>
              <a:t>The Internet</a:t>
            </a:r>
            <a:endParaRPr lang="en-US" altLang="en-US" sz="1800" b="0">
              <a:latin typeface="+mn-lt"/>
            </a:endParaRPr>
          </a:p>
        </p:txBody>
      </p:sp>
      <p:pic>
        <p:nvPicPr>
          <p:cNvPr id="59421" name="Picture 28">
            <a:extLst>
              <a:ext uri="{FF2B5EF4-FFF2-40B4-BE49-F238E27FC236}">
                <a16:creationId xmlns:a16="http://schemas.microsoft.com/office/drawing/2014/main" id="{C8954623-6A2F-A743-9548-B88ECA2BF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6099175" y="4140200"/>
            <a:ext cx="377825" cy="15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2">
            <a:extLst>
              <a:ext uri="{FF2B5EF4-FFF2-40B4-BE49-F238E27FC236}">
                <a16:creationId xmlns:a16="http://schemas.microsoft.com/office/drawing/2014/main" id="{EE7D1A09-010D-1848-9D12-409ECF6F8BC5}"/>
              </a:ext>
            </a:extLst>
          </p:cNvPr>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7667625" y="5556250"/>
            <a:ext cx="657225" cy="1257300"/>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745" name="Elbow Connector 30744">
            <a:extLst>
              <a:ext uri="{FF2B5EF4-FFF2-40B4-BE49-F238E27FC236}">
                <a16:creationId xmlns:a16="http://schemas.microsoft.com/office/drawing/2014/main" id="{B7C4DB4D-3E81-234A-81B7-5FF6624C63ED}"/>
              </a:ext>
            </a:extLst>
          </p:cNvPr>
          <p:cNvCxnSpPr>
            <a:stCxn id="59420" idx="2"/>
          </p:cNvCxnSpPr>
          <p:nvPr/>
        </p:nvCxnSpPr>
        <p:spPr>
          <a:xfrm rot="16200000" flipH="1">
            <a:off x="6896894" y="5414169"/>
            <a:ext cx="523875" cy="1017587"/>
          </a:xfrm>
          <a:prstGeom prst="bentConnector2">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5F338CA0-4206-D648-B2A2-ACE54A3428E0}"/>
              </a:ext>
            </a:extLst>
          </p:cNvPr>
          <p:cNvSpPr/>
          <p:nvPr/>
        </p:nvSpPr>
        <p:spPr>
          <a:xfrm>
            <a:off x="3282950" y="4010025"/>
            <a:ext cx="1225550" cy="6477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800" b="0">
                <a:solidFill>
                  <a:srgbClr val="0000FF"/>
                </a:solidFill>
                <a:latin typeface="+mn-lt"/>
              </a:rPr>
              <a:t>Gateway</a:t>
            </a:r>
            <a:endParaRPr lang="en-US" altLang="en-US" sz="1800" b="0">
              <a:solidFill>
                <a:srgbClr val="0000FF"/>
              </a:solidFill>
              <a:latin typeface="+mn-lt"/>
            </a:endParaRPr>
          </a:p>
        </p:txBody>
      </p:sp>
    </p:spTree>
    <p:extLst>
      <p:ext uri="{BB962C8B-B14F-4D97-AF65-F5344CB8AC3E}">
        <p14:creationId xmlns:p14="http://schemas.microsoft.com/office/powerpoint/2010/main" val="3164558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4D29-3A73-0449-BC01-9B86F8B10717}"/>
              </a:ext>
            </a:extLst>
          </p:cNvPr>
          <p:cNvSpPr>
            <a:spLocks noGrp="1"/>
          </p:cNvSpPr>
          <p:nvPr>
            <p:ph type="title"/>
          </p:nvPr>
        </p:nvSpPr>
        <p:spPr/>
        <p:txBody>
          <a:bodyPr/>
          <a:lstStyle/>
          <a:p>
            <a:r>
              <a:rPr lang="en-US" dirty="0"/>
              <a:t>Class - Summary</a:t>
            </a:r>
          </a:p>
        </p:txBody>
      </p:sp>
      <p:sp>
        <p:nvSpPr>
          <p:cNvPr id="3" name="Content Placeholder 2">
            <a:extLst>
              <a:ext uri="{FF2B5EF4-FFF2-40B4-BE49-F238E27FC236}">
                <a16:creationId xmlns:a16="http://schemas.microsoft.com/office/drawing/2014/main" id="{F32C80E3-9F9D-0F4A-8960-6BFFD7BD92B4}"/>
              </a:ext>
            </a:extLst>
          </p:cNvPr>
          <p:cNvSpPr>
            <a:spLocks noGrp="1"/>
          </p:cNvSpPr>
          <p:nvPr>
            <p:ph idx="1"/>
          </p:nvPr>
        </p:nvSpPr>
        <p:spPr/>
        <p:txBody>
          <a:bodyPr/>
          <a:lstStyle/>
          <a:p>
            <a:r>
              <a:rPr lang="en-US" dirty="0" err="1"/>
              <a:t>PrePC</a:t>
            </a:r>
            <a:r>
              <a:rPr lang="en-US" dirty="0"/>
              <a:t> Era Computers:</a:t>
            </a:r>
          </a:p>
          <a:p>
            <a:pPr lvl="1"/>
            <a:r>
              <a:rPr lang="en-US" dirty="0"/>
              <a:t>PC, Servers, Super computers, Embedded computer</a:t>
            </a:r>
          </a:p>
          <a:p>
            <a:r>
              <a:rPr lang="en-US" dirty="0" err="1"/>
              <a:t>PostPC</a:t>
            </a:r>
            <a:r>
              <a:rPr lang="en-US" dirty="0"/>
              <a:t> Era Computers:</a:t>
            </a:r>
          </a:p>
          <a:p>
            <a:pPr lvl="1"/>
            <a:r>
              <a:rPr lang="en-US" dirty="0"/>
              <a:t>Domain Specific Architectures</a:t>
            </a:r>
          </a:p>
          <a:p>
            <a:pPr lvl="1"/>
            <a:r>
              <a:rPr lang="en-US" dirty="0"/>
              <a:t>Mobile, iPad/Slate/Tablet</a:t>
            </a:r>
          </a:p>
          <a:p>
            <a:pPr lvl="1"/>
            <a:r>
              <a:rPr lang="en-US" dirty="0"/>
              <a:t>Data Centers</a:t>
            </a:r>
          </a:p>
          <a:p>
            <a:pPr lvl="1"/>
            <a:r>
              <a:rPr lang="en-US" dirty="0"/>
              <a:t>Cloud</a:t>
            </a:r>
          </a:p>
          <a:p>
            <a:pPr lvl="1"/>
            <a:r>
              <a:rPr lang="en-US" dirty="0"/>
              <a:t>IoT</a:t>
            </a:r>
          </a:p>
          <a:p>
            <a:endParaRPr lang="en-US" dirty="0"/>
          </a:p>
        </p:txBody>
      </p:sp>
    </p:spTree>
    <p:extLst>
      <p:ext uri="{BB962C8B-B14F-4D97-AF65-F5344CB8AC3E}">
        <p14:creationId xmlns:p14="http://schemas.microsoft.com/office/powerpoint/2010/main" val="2110623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3AC9F5-BF82-2241-84E3-F39CFE5A0CC4}"/>
              </a:ext>
            </a:extLst>
          </p:cNvPr>
          <p:cNvSpPr>
            <a:spLocks noGrp="1"/>
          </p:cNvSpPr>
          <p:nvPr>
            <p:ph type="ctrTitle"/>
          </p:nvPr>
        </p:nvSpPr>
        <p:spPr>
          <a:xfrm>
            <a:off x="683568" y="2492896"/>
            <a:ext cx="7772400" cy="1470025"/>
          </a:xfrm>
        </p:spPr>
        <p:txBody>
          <a:bodyPr/>
          <a:lstStyle/>
          <a:p>
            <a:r>
              <a:rPr lang="en-US" dirty="0"/>
              <a:t>Backup</a:t>
            </a:r>
          </a:p>
        </p:txBody>
      </p:sp>
      <p:sp>
        <p:nvSpPr>
          <p:cNvPr id="5" name="Footer Placeholder 3">
            <a:extLst>
              <a:ext uri="{FF2B5EF4-FFF2-40B4-BE49-F238E27FC236}">
                <a16:creationId xmlns:a16="http://schemas.microsoft.com/office/drawing/2014/main" id="{B15A1A4F-6431-9B47-8617-EE4787DCEC36}"/>
              </a:ext>
            </a:extLst>
          </p:cNvPr>
          <p:cNvSpPr txBox="1">
            <a:spLocks/>
          </p:cNvSpPr>
          <p:nvPr/>
        </p:nvSpPr>
        <p:spPr>
          <a:xfrm>
            <a:off x="401134" y="6444877"/>
            <a:ext cx="3086100" cy="365125"/>
          </a:xfrm>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b="1" kern="1200">
                <a:solidFill>
                  <a:schemeClr val="tx1">
                    <a:tint val="75000"/>
                  </a:schemeClr>
                </a:solidFill>
                <a:latin typeface="Calibri" panose="020F0502020204030204" pitchFamily="34" charset="0"/>
                <a:ea typeface="+mn-ea"/>
                <a:cs typeface="Calibri" panose="020F0502020204030204" pitchFamily="34" charset="0"/>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a:lstStyle>
          <a:p>
            <a:r>
              <a:rPr lang="en-US" dirty="0"/>
              <a:t>CS 305: Computer Architecture</a:t>
            </a:r>
          </a:p>
        </p:txBody>
      </p:sp>
    </p:spTree>
    <p:extLst>
      <p:ext uri="{BB962C8B-B14F-4D97-AF65-F5344CB8AC3E}">
        <p14:creationId xmlns:p14="http://schemas.microsoft.com/office/powerpoint/2010/main" val="3483544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BEEF0-2E39-0F4D-BA55-52D6368EFEEB}"/>
              </a:ext>
            </a:extLst>
          </p:cNvPr>
          <p:cNvSpPr>
            <a:spLocks noGrp="1"/>
          </p:cNvSpPr>
          <p:nvPr>
            <p:ph type="title"/>
          </p:nvPr>
        </p:nvSpPr>
        <p:spPr/>
        <p:txBody>
          <a:bodyPr/>
          <a:lstStyle/>
          <a:p>
            <a:r>
              <a:rPr lang="en-US" dirty="0"/>
              <a:t>Inside an iPad/Computer</a:t>
            </a:r>
          </a:p>
        </p:txBody>
      </p:sp>
    </p:spTree>
    <p:extLst>
      <p:ext uri="{BB962C8B-B14F-4D97-AF65-F5344CB8AC3E}">
        <p14:creationId xmlns:p14="http://schemas.microsoft.com/office/powerpoint/2010/main" val="937926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980F9E80-7D6C-6E4A-9697-018586402833}"/>
              </a:ext>
            </a:extLst>
          </p:cNvPr>
          <p:cNvSpPr>
            <a:spLocks noGrp="1" noChangeArrowheads="1"/>
          </p:cNvSpPr>
          <p:nvPr>
            <p:ph type="title"/>
          </p:nvPr>
        </p:nvSpPr>
        <p:spPr/>
        <p:txBody>
          <a:bodyPr/>
          <a:lstStyle/>
          <a:p>
            <a:pPr eaLnBrk="1" hangingPunct="1"/>
            <a:r>
              <a:rPr lang="en-US" altLang="en-US" dirty="0"/>
              <a:t>Touchscreen</a:t>
            </a:r>
          </a:p>
        </p:txBody>
      </p:sp>
      <p:sp>
        <p:nvSpPr>
          <p:cNvPr id="26628" name="Rectangle 3">
            <a:extLst>
              <a:ext uri="{FF2B5EF4-FFF2-40B4-BE49-F238E27FC236}">
                <a16:creationId xmlns:a16="http://schemas.microsoft.com/office/drawing/2014/main" id="{EBC9990E-9631-3144-8604-F29D96C86380}"/>
              </a:ext>
            </a:extLst>
          </p:cNvPr>
          <p:cNvSpPr>
            <a:spLocks noGrp="1" noChangeArrowheads="1"/>
          </p:cNvSpPr>
          <p:nvPr>
            <p:ph idx="1"/>
          </p:nvPr>
        </p:nvSpPr>
        <p:spPr>
          <a:xfrm>
            <a:off x="396876" y="1196752"/>
            <a:ext cx="4535488" cy="5184576"/>
          </a:xfrm>
        </p:spPr>
        <p:txBody>
          <a:bodyPr/>
          <a:lstStyle/>
          <a:p>
            <a:pPr eaLnBrk="1" hangingPunct="1"/>
            <a:r>
              <a:rPr lang="en-US" altLang="en-US" sz="2800" dirty="0" err="1"/>
              <a:t>PostPC</a:t>
            </a:r>
            <a:r>
              <a:rPr lang="en-US" altLang="en-US" sz="2800" dirty="0"/>
              <a:t> device</a:t>
            </a:r>
          </a:p>
          <a:p>
            <a:pPr eaLnBrk="1" hangingPunct="1"/>
            <a:r>
              <a:rPr lang="en-US" altLang="en-US" sz="2800" dirty="0"/>
              <a:t>Supersedes keyboard and mouse</a:t>
            </a:r>
          </a:p>
          <a:p>
            <a:pPr eaLnBrk="1" hangingPunct="1"/>
            <a:r>
              <a:rPr lang="en-US" altLang="en-US" sz="2800" dirty="0"/>
              <a:t>Resistive and Capacitive types</a:t>
            </a:r>
          </a:p>
          <a:p>
            <a:pPr lvl="1" eaLnBrk="1" hangingPunct="1"/>
            <a:r>
              <a:rPr lang="en-US" altLang="en-US" sz="2400" dirty="0"/>
              <a:t>Most tablets, smart phones use capacitive</a:t>
            </a:r>
          </a:p>
          <a:p>
            <a:pPr lvl="1" eaLnBrk="1" hangingPunct="1"/>
            <a:r>
              <a:rPr lang="en-GB" altLang="en-US" sz="2400" dirty="0"/>
              <a:t>Capacitive allows multiple touches simultaneously</a:t>
            </a:r>
            <a:endParaRPr lang="en-US" altLang="en-US" sz="2400" dirty="0"/>
          </a:p>
          <a:p>
            <a:pPr lvl="1" eaLnBrk="1" hangingPunct="1"/>
            <a:endParaRPr lang="en-US" altLang="en-US" sz="2400" dirty="0"/>
          </a:p>
        </p:txBody>
      </p:sp>
      <p:pic>
        <p:nvPicPr>
          <p:cNvPr id="26629" name="Picture 14" descr="http://wrtassoc.com/wp-content/uploads/2010/01/iPad-w-hands.jpg">
            <a:extLst>
              <a:ext uri="{FF2B5EF4-FFF2-40B4-BE49-F238E27FC236}">
                <a16:creationId xmlns:a16="http://schemas.microsoft.com/office/drawing/2014/main" id="{8EFF687B-BE41-CE4C-A49D-888ADA988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1844675"/>
            <a:ext cx="336232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3">
            <a:extLst>
              <a:ext uri="{FF2B5EF4-FFF2-40B4-BE49-F238E27FC236}">
                <a16:creationId xmlns:a16="http://schemas.microsoft.com/office/drawing/2014/main" id="{AB09CBB5-3F74-0048-8C0F-323F0801DAA4}"/>
              </a:ext>
            </a:extLst>
          </p:cNvPr>
          <p:cNvSpPr txBox="1">
            <a:spLocks/>
          </p:cNvSpPr>
          <p:nvPr/>
        </p:nvSpPr>
        <p:spPr>
          <a:xfrm>
            <a:off x="251520" y="6317981"/>
            <a:ext cx="3411488"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lstStyle>
            <a:defPPr>
              <a:defRPr lang="en-US"/>
            </a:defPPr>
            <a:lvl1pPr marL="0" defTabSz="914400" eaLnBrk="1" latinLnBrk="0" hangingPunct="1">
              <a:buClrTx/>
              <a:buSzTx/>
              <a:buFontTx/>
              <a:buNone/>
              <a:defRPr sz="1200" b="0">
                <a:latin typeface="Calibri" panose="020F0502020204030204" pitchFamily="34" charset="0"/>
                <a:cs typeface="Calibri" panose="020F0502020204030204" pitchFamily="34" charset="0"/>
              </a:defRPr>
            </a:lvl1pPr>
            <a:lvl2pPr marL="742950" indent="-285750" defTabSz="914400" eaLnBrk="1" latinLnBrk="0" hangingPunct="1">
              <a:spcBef>
                <a:spcPct val="20000"/>
              </a:spcBef>
              <a:buClr>
                <a:schemeClr val="hlink"/>
              </a:buClr>
              <a:buSzPct val="55000"/>
              <a:buFont typeface="Wingdings" pitchFamily="2" charset="2"/>
              <a:buChar char="n"/>
              <a:defRPr sz="2800">
                <a:latin typeface="Arial" panose="020B0604020202020204" pitchFamily="34" charset="0"/>
              </a:defRPr>
            </a:lvl2pPr>
            <a:lvl3pPr marL="1143000" indent="-228600" defTabSz="914400" eaLnBrk="1" latinLnBrk="0" hangingPunct="1">
              <a:spcBef>
                <a:spcPct val="20000"/>
              </a:spcBef>
              <a:buClr>
                <a:schemeClr val="folHlink"/>
              </a:buClr>
              <a:buSzPct val="50000"/>
              <a:buFont typeface="Wingdings" pitchFamily="2" charset="2"/>
              <a:buChar char="n"/>
              <a:defRPr>
                <a:latin typeface="Arial" panose="020B0604020202020204" pitchFamily="34" charset="0"/>
              </a:defRPr>
            </a:lvl3pPr>
            <a:lvl4pPr marL="1600200" indent="-228600" defTabSz="914400" eaLnBrk="1" latinLnBrk="0" hangingPunct="1">
              <a:spcBef>
                <a:spcPct val="20000"/>
              </a:spcBef>
              <a:buClr>
                <a:schemeClr val="accent2"/>
              </a:buClr>
              <a:buSzPct val="55000"/>
              <a:buFont typeface="Wingdings" pitchFamily="2" charset="2"/>
              <a:buChar char="n"/>
              <a:defRPr sz="2000">
                <a:latin typeface="Arial" panose="020B0604020202020204" pitchFamily="34" charset="0"/>
              </a:defRPr>
            </a:lvl4pPr>
            <a:lvl5pPr marL="2057400" indent="-228600" defTabSz="914400" eaLnBrk="1" latinLnBrk="0" hangingPunct="1">
              <a:spcBef>
                <a:spcPct val="20000"/>
              </a:spcBef>
              <a:buClr>
                <a:schemeClr val="accent1"/>
              </a:buClr>
              <a:buSzPct val="50000"/>
              <a:buFont typeface="Wingdings" pitchFamily="2" charset="2"/>
              <a:buChar char="n"/>
              <a:defRPr sz="2000">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9pPr>
          </a:lstStyle>
          <a:p>
            <a:r>
              <a:rPr lang="en-AU" altLang="en-US" dirty="0"/>
              <a:t>Chapter 1 — Computer Abstractions and Technology — Patterson and Hennessy</a:t>
            </a:r>
          </a:p>
        </p:txBody>
      </p:sp>
    </p:spTree>
    <p:extLst>
      <p:ext uri="{BB962C8B-B14F-4D97-AF65-F5344CB8AC3E}">
        <p14:creationId xmlns:p14="http://schemas.microsoft.com/office/powerpoint/2010/main" val="2644724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a:extLst>
              <a:ext uri="{FF2B5EF4-FFF2-40B4-BE49-F238E27FC236}">
                <a16:creationId xmlns:a16="http://schemas.microsoft.com/office/drawing/2014/main" id="{C54EDD0A-BB62-2045-8B67-92632FA1D67B}"/>
              </a:ext>
            </a:extLst>
          </p:cNvPr>
          <p:cNvSpPr>
            <a:spLocks noGrp="1" noChangeArrowheads="1"/>
          </p:cNvSpPr>
          <p:nvPr>
            <p:ph type="title"/>
          </p:nvPr>
        </p:nvSpPr>
        <p:spPr/>
        <p:txBody>
          <a:bodyPr/>
          <a:lstStyle/>
          <a:p>
            <a:pPr eaLnBrk="1" hangingPunct="1"/>
            <a:r>
              <a:rPr lang="en-US" altLang="en-US" dirty="0"/>
              <a:t>Through the Looking Glass</a:t>
            </a:r>
          </a:p>
        </p:txBody>
      </p:sp>
      <p:sp>
        <p:nvSpPr>
          <p:cNvPr id="28676" name="Rectangle 3">
            <a:extLst>
              <a:ext uri="{FF2B5EF4-FFF2-40B4-BE49-F238E27FC236}">
                <a16:creationId xmlns:a16="http://schemas.microsoft.com/office/drawing/2014/main" id="{5A92C8A9-01BD-7048-A58E-D6A72D7CA726}"/>
              </a:ext>
            </a:extLst>
          </p:cNvPr>
          <p:cNvSpPr>
            <a:spLocks noGrp="1" noChangeArrowheads="1"/>
          </p:cNvSpPr>
          <p:nvPr>
            <p:ph idx="1"/>
          </p:nvPr>
        </p:nvSpPr>
        <p:spPr/>
        <p:txBody>
          <a:bodyPr/>
          <a:lstStyle/>
          <a:p>
            <a:pPr eaLnBrk="1" hangingPunct="1"/>
            <a:r>
              <a:rPr lang="en-US" altLang="en-US"/>
              <a:t>LCD screen: picture elements (pixels)</a:t>
            </a:r>
          </a:p>
          <a:p>
            <a:pPr lvl="1" eaLnBrk="1" hangingPunct="1"/>
            <a:r>
              <a:rPr lang="en-US" altLang="en-US"/>
              <a:t>Mirrors content of frame buffer memory</a:t>
            </a:r>
          </a:p>
        </p:txBody>
      </p:sp>
      <p:pic>
        <p:nvPicPr>
          <p:cNvPr id="28677" name="Picture 6" descr="f01-06-P374493">
            <a:extLst>
              <a:ext uri="{FF2B5EF4-FFF2-40B4-BE49-F238E27FC236}">
                <a16:creationId xmlns:a16="http://schemas.microsoft.com/office/drawing/2014/main" id="{28B1D481-0ACC-B64A-8738-B8E8494A6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636838"/>
            <a:ext cx="62484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3">
            <a:extLst>
              <a:ext uri="{FF2B5EF4-FFF2-40B4-BE49-F238E27FC236}">
                <a16:creationId xmlns:a16="http://schemas.microsoft.com/office/drawing/2014/main" id="{CF1EA407-780B-F94D-A7C2-82F6C7410477}"/>
              </a:ext>
            </a:extLst>
          </p:cNvPr>
          <p:cNvSpPr txBox="1">
            <a:spLocks/>
          </p:cNvSpPr>
          <p:nvPr/>
        </p:nvSpPr>
        <p:spPr>
          <a:xfrm>
            <a:off x="251520" y="6317981"/>
            <a:ext cx="3411488"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lstStyle>
            <a:defPPr>
              <a:defRPr lang="en-US"/>
            </a:defPPr>
            <a:lvl1pPr marL="0" defTabSz="914400" eaLnBrk="1" latinLnBrk="0" hangingPunct="1">
              <a:buClrTx/>
              <a:buSzTx/>
              <a:buFontTx/>
              <a:buNone/>
              <a:defRPr sz="1200" b="0">
                <a:latin typeface="Calibri" panose="020F0502020204030204" pitchFamily="34" charset="0"/>
                <a:cs typeface="Calibri" panose="020F0502020204030204" pitchFamily="34" charset="0"/>
              </a:defRPr>
            </a:lvl1pPr>
            <a:lvl2pPr marL="742950" indent="-285750" defTabSz="914400" eaLnBrk="1" latinLnBrk="0" hangingPunct="1">
              <a:spcBef>
                <a:spcPct val="20000"/>
              </a:spcBef>
              <a:buClr>
                <a:schemeClr val="hlink"/>
              </a:buClr>
              <a:buSzPct val="55000"/>
              <a:buFont typeface="Wingdings" pitchFamily="2" charset="2"/>
              <a:buChar char="n"/>
              <a:defRPr sz="2800">
                <a:latin typeface="Arial" panose="020B0604020202020204" pitchFamily="34" charset="0"/>
              </a:defRPr>
            </a:lvl2pPr>
            <a:lvl3pPr marL="1143000" indent="-228600" defTabSz="914400" eaLnBrk="1" latinLnBrk="0" hangingPunct="1">
              <a:spcBef>
                <a:spcPct val="20000"/>
              </a:spcBef>
              <a:buClr>
                <a:schemeClr val="folHlink"/>
              </a:buClr>
              <a:buSzPct val="50000"/>
              <a:buFont typeface="Wingdings" pitchFamily="2" charset="2"/>
              <a:buChar char="n"/>
              <a:defRPr>
                <a:latin typeface="Arial" panose="020B0604020202020204" pitchFamily="34" charset="0"/>
              </a:defRPr>
            </a:lvl3pPr>
            <a:lvl4pPr marL="1600200" indent="-228600" defTabSz="914400" eaLnBrk="1" latinLnBrk="0" hangingPunct="1">
              <a:spcBef>
                <a:spcPct val="20000"/>
              </a:spcBef>
              <a:buClr>
                <a:schemeClr val="accent2"/>
              </a:buClr>
              <a:buSzPct val="55000"/>
              <a:buFont typeface="Wingdings" pitchFamily="2" charset="2"/>
              <a:buChar char="n"/>
              <a:defRPr sz="2000">
                <a:latin typeface="Arial" panose="020B0604020202020204" pitchFamily="34" charset="0"/>
              </a:defRPr>
            </a:lvl4pPr>
            <a:lvl5pPr marL="2057400" indent="-228600" defTabSz="914400" eaLnBrk="1" latinLnBrk="0" hangingPunct="1">
              <a:spcBef>
                <a:spcPct val="20000"/>
              </a:spcBef>
              <a:buClr>
                <a:schemeClr val="accent1"/>
              </a:buClr>
              <a:buSzPct val="50000"/>
              <a:buFont typeface="Wingdings" pitchFamily="2" charset="2"/>
              <a:buChar char="n"/>
              <a:defRPr sz="2000">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9pPr>
          </a:lstStyle>
          <a:p>
            <a:r>
              <a:rPr lang="en-AU" altLang="en-US" dirty="0"/>
              <a:t>Chapter 1 — Computer Abstractions and Technology — Patterson and Hennessy</a:t>
            </a:r>
          </a:p>
        </p:txBody>
      </p:sp>
    </p:spTree>
    <p:extLst>
      <p:ext uri="{BB962C8B-B14F-4D97-AF65-F5344CB8AC3E}">
        <p14:creationId xmlns:p14="http://schemas.microsoft.com/office/powerpoint/2010/main" val="3306681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4">
            <a:extLst>
              <a:ext uri="{FF2B5EF4-FFF2-40B4-BE49-F238E27FC236}">
                <a16:creationId xmlns:a16="http://schemas.microsoft.com/office/drawing/2014/main" id="{1B9BFA2E-78AF-EB47-901D-7E319BE247BC}"/>
              </a:ext>
            </a:extLst>
          </p:cNvPr>
          <p:cNvSpPr>
            <a:spLocks noGrp="1" noChangeArrowheads="1"/>
          </p:cNvSpPr>
          <p:nvPr>
            <p:ph type="title"/>
          </p:nvPr>
        </p:nvSpPr>
        <p:spPr/>
        <p:txBody>
          <a:bodyPr/>
          <a:lstStyle/>
          <a:p>
            <a:pPr eaLnBrk="1" hangingPunct="1"/>
            <a:r>
              <a:rPr lang="en-US" altLang="en-US" dirty="0"/>
              <a:t>Opening the Box - iPad2</a:t>
            </a:r>
            <a:endParaRPr lang="en-AU" altLang="en-US" dirty="0"/>
          </a:p>
        </p:txBody>
      </p:sp>
      <p:pic>
        <p:nvPicPr>
          <p:cNvPr id="30724" name="Picture 7">
            <a:extLst>
              <a:ext uri="{FF2B5EF4-FFF2-40B4-BE49-F238E27FC236}">
                <a16:creationId xmlns:a16="http://schemas.microsoft.com/office/drawing/2014/main" id="{7A870EF9-FD0F-744D-86F4-85CA49009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136650"/>
            <a:ext cx="4173537"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8">
            <a:extLst>
              <a:ext uri="{FF2B5EF4-FFF2-40B4-BE49-F238E27FC236}">
                <a16:creationId xmlns:a16="http://schemas.microsoft.com/office/drawing/2014/main" id="{581761EC-A5E8-F245-8054-52131B8842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4437063"/>
            <a:ext cx="6480175"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1">
            <a:extLst>
              <a:ext uri="{FF2B5EF4-FFF2-40B4-BE49-F238E27FC236}">
                <a16:creationId xmlns:a16="http://schemas.microsoft.com/office/drawing/2014/main" id="{864A6586-D315-774F-84FE-5A497DB3D6F4}"/>
              </a:ext>
            </a:extLst>
          </p:cNvPr>
          <p:cNvSpPr txBox="1">
            <a:spLocks noChangeArrowheads="1"/>
          </p:cNvSpPr>
          <p:nvPr/>
        </p:nvSpPr>
        <p:spPr bwMode="auto">
          <a:xfrm>
            <a:off x="5076825" y="1241425"/>
            <a:ext cx="3959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Capacitive multitouch LCD screen</a:t>
            </a:r>
          </a:p>
        </p:txBody>
      </p:sp>
      <p:cxnSp>
        <p:nvCxnSpPr>
          <p:cNvPr id="30727" name="Straight Arrow Connector 3">
            <a:extLst>
              <a:ext uri="{FF2B5EF4-FFF2-40B4-BE49-F238E27FC236}">
                <a16:creationId xmlns:a16="http://schemas.microsoft.com/office/drawing/2014/main" id="{625D35C2-B0AD-4045-9CF4-9536D2721E7B}"/>
              </a:ext>
            </a:extLst>
          </p:cNvPr>
          <p:cNvCxnSpPr>
            <a:cxnSpLocks noChangeShapeType="1"/>
          </p:cNvCxnSpPr>
          <p:nvPr/>
        </p:nvCxnSpPr>
        <p:spPr bwMode="auto">
          <a:xfrm flipH="1">
            <a:off x="2987675" y="1425575"/>
            <a:ext cx="1944688" cy="34766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0728" name="TextBox 11">
            <a:extLst>
              <a:ext uri="{FF2B5EF4-FFF2-40B4-BE49-F238E27FC236}">
                <a16:creationId xmlns:a16="http://schemas.microsoft.com/office/drawing/2014/main" id="{1DBEC9C2-846C-B745-8717-1320E5E5F770}"/>
              </a:ext>
            </a:extLst>
          </p:cNvPr>
          <p:cNvSpPr txBox="1">
            <a:spLocks noChangeArrowheads="1"/>
          </p:cNvSpPr>
          <p:nvPr/>
        </p:nvSpPr>
        <p:spPr bwMode="auto">
          <a:xfrm>
            <a:off x="5164138" y="1746250"/>
            <a:ext cx="3960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3.8 V, 25 Watt-hour battery</a:t>
            </a:r>
          </a:p>
        </p:txBody>
      </p:sp>
      <p:cxnSp>
        <p:nvCxnSpPr>
          <p:cNvPr id="30729" name="Straight Arrow Connector 12">
            <a:extLst>
              <a:ext uri="{FF2B5EF4-FFF2-40B4-BE49-F238E27FC236}">
                <a16:creationId xmlns:a16="http://schemas.microsoft.com/office/drawing/2014/main" id="{11083A78-813B-574E-A90A-8DC6B22FEF70}"/>
              </a:ext>
            </a:extLst>
          </p:cNvPr>
          <p:cNvCxnSpPr>
            <a:cxnSpLocks noChangeShapeType="1"/>
            <a:stCxn id="30728" idx="1"/>
          </p:cNvCxnSpPr>
          <p:nvPr/>
        </p:nvCxnSpPr>
        <p:spPr bwMode="auto">
          <a:xfrm flipH="1">
            <a:off x="4500563" y="1931988"/>
            <a:ext cx="663575" cy="5603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0730" name="TextBox 15">
            <a:extLst>
              <a:ext uri="{FF2B5EF4-FFF2-40B4-BE49-F238E27FC236}">
                <a16:creationId xmlns:a16="http://schemas.microsoft.com/office/drawing/2014/main" id="{C1B346A5-488A-2A44-9AF8-4EFF4EA074F0}"/>
              </a:ext>
            </a:extLst>
          </p:cNvPr>
          <p:cNvSpPr txBox="1">
            <a:spLocks noChangeArrowheads="1"/>
          </p:cNvSpPr>
          <p:nvPr/>
        </p:nvSpPr>
        <p:spPr bwMode="auto">
          <a:xfrm>
            <a:off x="6081713" y="2565400"/>
            <a:ext cx="2125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Computer board</a:t>
            </a:r>
          </a:p>
        </p:txBody>
      </p:sp>
      <p:cxnSp>
        <p:nvCxnSpPr>
          <p:cNvPr id="30731" name="Straight Arrow Connector 16">
            <a:extLst>
              <a:ext uri="{FF2B5EF4-FFF2-40B4-BE49-F238E27FC236}">
                <a16:creationId xmlns:a16="http://schemas.microsoft.com/office/drawing/2014/main" id="{C472B6F0-C793-0B4E-BC2C-5C361E74E69A}"/>
              </a:ext>
            </a:extLst>
          </p:cNvPr>
          <p:cNvCxnSpPr>
            <a:cxnSpLocks noChangeShapeType="1"/>
          </p:cNvCxnSpPr>
          <p:nvPr/>
        </p:nvCxnSpPr>
        <p:spPr bwMode="auto">
          <a:xfrm flipH="1">
            <a:off x="2698750" y="2751138"/>
            <a:ext cx="3313113" cy="11826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0732" name="Straight Arrow Connector 19">
            <a:extLst>
              <a:ext uri="{FF2B5EF4-FFF2-40B4-BE49-F238E27FC236}">
                <a16:creationId xmlns:a16="http://schemas.microsoft.com/office/drawing/2014/main" id="{BCCEF1C7-6C32-8248-957A-B4FF3C67A714}"/>
              </a:ext>
            </a:extLst>
          </p:cNvPr>
          <p:cNvCxnSpPr>
            <a:cxnSpLocks noChangeShapeType="1"/>
            <a:stCxn id="30730" idx="2"/>
          </p:cNvCxnSpPr>
          <p:nvPr/>
        </p:nvCxnSpPr>
        <p:spPr bwMode="auto">
          <a:xfrm flipH="1">
            <a:off x="6227763" y="2935288"/>
            <a:ext cx="917575" cy="15017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865844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a:extLst>
              <a:ext uri="{FF2B5EF4-FFF2-40B4-BE49-F238E27FC236}">
                <a16:creationId xmlns:a16="http://schemas.microsoft.com/office/drawing/2014/main" id="{1EE7F974-735F-FC4D-BBC3-C0D1AD2F3B54}"/>
              </a:ext>
            </a:extLst>
          </p:cNvPr>
          <p:cNvSpPr>
            <a:spLocks noGrp="1" noChangeArrowheads="1"/>
          </p:cNvSpPr>
          <p:nvPr>
            <p:ph type="title"/>
          </p:nvPr>
        </p:nvSpPr>
        <p:spPr/>
        <p:txBody>
          <a:bodyPr/>
          <a:lstStyle/>
          <a:p>
            <a:pPr eaLnBrk="1" hangingPunct="1"/>
            <a:r>
              <a:rPr lang="en-US" altLang="en-US"/>
              <a:t>Inside the Processor</a:t>
            </a:r>
            <a:endParaRPr lang="en-AU" altLang="en-US"/>
          </a:p>
        </p:txBody>
      </p:sp>
      <p:sp>
        <p:nvSpPr>
          <p:cNvPr id="34820" name="Rectangle 19">
            <a:extLst>
              <a:ext uri="{FF2B5EF4-FFF2-40B4-BE49-F238E27FC236}">
                <a16:creationId xmlns:a16="http://schemas.microsoft.com/office/drawing/2014/main" id="{0028BCC7-BCD2-1C47-93F0-ECEFB5362B9D}"/>
              </a:ext>
            </a:extLst>
          </p:cNvPr>
          <p:cNvSpPr>
            <a:spLocks noGrp="1" noChangeArrowheads="1"/>
          </p:cNvSpPr>
          <p:nvPr>
            <p:ph idx="1"/>
          </p:nvPr>
        </p:nvSpPr>
        <p:spPr/>
        <p:txBody>
          <a:bodyPr/>
          <a:lstStyle/>
          <a:p>
            <a:pPr eaLnBrk="1" hangingPunct="1"/>
            <a:r>
              <a:rPr lang="en-US" altLang="en-US"/>
              <a:t>Apple A5</a:t>
            </a:r>
          </a:p>
        </p:txBody>
      </p:sp>
      <p:pic>
        <p:nvPicPr>
          <p:cNvPr id="34821" name="Picture 6">
            <a:extLst>
              <a:ext uri="{FF2B5EF4-FFF2-40B4-BE49-F238E27FC236}">
                <a16:creationId xmlns:a16="http://schemas.microsoft.com/office/drawing/2014/main" id="{E57E3665-5A5F-9041-B71E-DF8CC3FE3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744" y="1511717"/>
            <a:ext cx="3833812" cy="461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3">
            <a:extLst>
              <a:ext uri="{FF2B5EF4-FFF2-40B4-BE49-F238E27FC236}">
                <a16:creationId xmlns:a16="http://schemas.microsoft.com/office/drawing/2014/main" id="{4F398CD2-D604-8040-A061-20C6838421E2}"/>
              </a:ext>
            </a:extLst>
          </p:cNvPr>
          <p:cNvSpPr txBox="1">
            <a:spLocks/>
          </p:cNvSpPr>
          <p:nvPr/>
        </p:nvSpPr>
        <p:spPr>
          <a:xfrm>
            <a:off x="251520" y="6317981"/>
            <a:ext cx="3411488"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lstStyle>
            <a:defPPr>
              <a:defRPr lang="en-US"/>
            </a:defPPr>
            <a:lvl1pPr marL="0" defTabSz="914400" eaLnBrk="1" latinLnBrk="0" hangingPunct="1">
              <a:buClrTx/>
              <a:buSzTx/>
              <a:buFontTx/>
              <a:buNone/>
              <a:defRPr sz="1200" b="0">
                <a:latin typeface="Calibri" panose="020F0502020204030204" pitchFamily="34" charset="0"/>
                <a:cs typeface="Calibri" panose="020F0502020204030204" pitchFamily="34" charset="0"/>
              </a:defRPr>
            </a:lvl1pPr>
            <a:lvl2pPr marL="742950" indent="-285750" defTabSz="914400" eaLnBrk="1" latinLnBrk="0" hangingPunct="1">
              <a:spcBef>
                <a:spcPct val="20000"/>
              </a:spcBef>
              <a:buClr>
                <a:schemeClr val="hlink"/>
              </a:buClr>
              <a:buSzPct val="55000"/>
              <a:buFont typeface="Wingdings" pitchFamily="2" charset="2"/>
              <a:buChar char="n"/>
              <a:defRPr sz="2800">
                <a:latin typeface="Arial" panose="020B0604020202020204" pitchFamily="34" charset="0"/>
              </a:defRPr>
            </a:lvl2pPr>
            <a:lvl3pPr marL="1143000" indent="-228600" defTabSz="914400" eaLnBrk="1" latinLnBrk="0" hangingPunct="1">
              <a:spcBef>
                <a:spcPct val="20000"/>
              </a:spcBef>
              <a:buClr>
                <a:schemeClr val="folHlink"/>
              </a:buClr>
              <a:buSzPct val="50000"/>
              <a:buFont typeface="Wingdings" pitchFamily="2" charset="2"/>
              <a:buChar char="n"/>
              <a:defRPr>
                <a:latin typeface="Arial" panose="020B0604020202020204" pitchFamily="34" charset="0"/>
              </a:defRPr>
            </a:lvl3pPr>
            <a:lvl4pPr marL="1600200" indent="-228600" defTabSz="914400" eaLnBrk="1" latinLnBrk="0" hangingPunct="1">
              <a:spcBef>
                <a:spcPct val="20000"/>
              </a:spcBef>
              <a:buClr>
                <a:schemeClr val="accent2"/>
              </a:buClr>
              <a:buSzPct val="55000"/>
              <a:buFont typeface="Wingdings" pitchFamily="2" charset="2"/>
              <a:buChar char="n"/>
              <a:defRPr sz="2000">
                <a:latin typeface="Arial" panose="020B0604020202020204" pitchFamily="34" charset="0"/>
              </a:defRPr>
            </a:lvl4pPr>
            <a:lvl5pPr marL="2057400" indent="-228600" defTabSz="914400" eaLnBrk="1" latinLnBrk="0" hangingPunct="1">
              <a:spcBef>
                <a:spcPct val="20000"/>
              </a:spcBef>
              <a:buClr>
                <a:schemeClr val="accent1"/>
              </a:buClr>
              <a:buSzPct val="50000"/>
              <a:buFont typeface="Wingdings" pitchFamily="2" charset="2"/>
              <a:buChar char="n"/>
              <a:defRPr sz="2000">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9pPr>
          </a:lstStyle>
          <a:p>
            <a:r>
              <a:rPr lang="en-AU" altLang="en-US" dirty="0"/>
              <a:t>Chapter 1 — Computer Abstractions and Technology — Patterson and Hennessy</a:t>
            </a:r>
          </a:p>
        </p:txBody>
      </p:sp>
    </p:spTree>
    <p:extLst>
      <p:ext uri="{BB962C8B-B14F-4D97-AF65-F5344CB8AC3E}">
        <p14:creationId xmlns:p14="http://schemas.microsoft.com/office/powerpoint/2010/main" val="996158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288FD-4DDF-B24F-B060-D513012A69F9}"/>
              </a:ext>
            </a:extLst>
          </p:cNvPr>
          <p:cNvSpPr>
            <a:spLocks noGrp="1"/>
          </p:cNvSpPr>
          <p:nvPr>
            <p:ph type="title"/>
          </p:nvPr>
        </p:nvSpPr>
        <p:spPr/>
        <p:txBody>
          <a:bodyPr/>
          <a:lstStyle/>
          <a:p>
            <a:r>
              <a:rPr lang="en-US" dirty="0"/>
              <a:t>I/O Devices of iPad</a:t>
            </a:r>
          </a:p>
        </p:txBody>
      </p:sp>
      <p:sp>
        <p:nvSpPr>
          <p:cNvPr id="3" name="Content Placeholder 2">
            <a:extLst>
              <a:ext uri="{FF2B5EF4-FFF2-40B4-BE49-F238E27FC236}">
                <a16:creationId xmlns:a16="http://schemas.microsoft.com/office/drawing/2014/main" id="{4096421E-962B-0342-95DE-2D68D140C2C1}"/>
              </a:ext>
            </a:extLst>
          </p:cNvPr>
          <p:cNvSpPr>
            <a:spLocks noGrp="1"/>
          </p:cNvSpPr>
          <p:nvPr>
            <p:ph idx="1"/>
          </p:nvPr>
        </p:nvSpPr>
        <p:spPr>
          <a:xfrm>
            <a:off x="396875" y="1196752"/>
            <a:ext cx="4463157" cy="5184576"/>
          </a:xfrm>
        </p:spPr>
        <p:txBody>
          <a:bodyPr/>
          <a:lstStyle/>
          <a:p>
            <a:r>
              <a:rPr lang="en-US" sz="2800" dirty="0"/>
              <a:t>Capacitive multitouch LCD display</a:t>
            </a:r>
          </a:p>
          <a:p>
            <a:r>
              <a:rPr lang="en-US" sz="2800" dirty="0"/>
              <a:t>Front facing camera</a:t>
            </a:r>
          </a:p>
          <a:p>
            <a:r>
              <a:rPr lang="en-US" sz="2800" dirty="0"/>
              <a:t>Rear facing camera</a:t>
            </a:r>
          </a:p>
          <a:p>
            <a:r>
              <a:rPr lang="en-US" sz="2800" dirty="0"/>
              <a:t>Microphone</a:t>
            </a:r>
          </a:p>
          <a:p>
            <a:r>
              <a:rPr lang="en-US" sz="2800" dirty="0"/>
              <a:t>Speaker</a:t>
            </a:r>
          </a:p>
          <a:p>
            <a:r>
              <a:rPr lang="en-US" sz="2800" dirty="0"/>
              <a:t>Headphone jack</a:t>
            </a:r>
          </a:p>
          <a:p>
            <a:endParaRPr lang="en-US" sz="2800" dirty="0"/>
          </a:p>
        </p:txBody>
      </p:sp>
      <p:sp>
        <p:nvSpPr>
          <p:cNvPr id="5" name="Content Placeholder 4">
            <a:extLst>
              <a:ext uri="{FF2B5EF4-FFF2-40B4-BE49-F238E27FC236}">
                <a16:creationId xmlns:a16="http://schemas.microsoft.com/office/drawing/2014/main" id="{FF6F7E38-6308-6D40-8136-370964627E6C}"/>
              </a:ext>
            </a:extLst>
          </p:cNvPr>
          <p:cNvSpPr>
            <a:spLocks noGrp="1"/>
          </p:cNvSpPr>
          <p:nvPr>
            <p:ph sz="half" idx="4294967295"/>
          </p:nvPr>
        </p:nvSpPr>
        <p:spPr>
          <a:xfrm>
            <a:off x="5272088" y="1362075"/>
            <a:ext cx="3871912" cy="4972050"/>
          </a:xfrm>
        </p:spPr>
        <p:txBody>
          <a:bodyPr/>
          <a:lstStyle/>
          <a:p>
            <a:r>
              <a:rPr lang="en-US" sz="2800" dirty="0"/>
              <a:t>Accelerometer </a:t>
            </a:r>
          </a:p>
          <a:p>
            <a:r>
              <a:rPr lang="en-US" sz="2800" dirty="0"/>
              <a:t>Gyroscope </a:t>
            </a:r>
          </a:p>
          <a:p>
            <a:r>
              <a:rPr lang="en-US" sz="2800" dirty="0" err="1"/>
              <a:t>WiFi</a:t>
            </a:r>
            <a:r>
              <a:rPr lang="en-US" sz="2800" dirty="0"/>
              <a:t> network</a:t>
            </a:r>
          </a:p>
          <a:p>
            <a:r>
              <a:rPr lang="en-US" sz="2800" dirty="0"/>
              <a:t>Bluetooth network</a:t>
            </a:r>
          </a:p>
        </p:txBody>
      </p:sp>
      <p:sp>
        <p:nvSpPr>
          <p:cNvPr id="6" name="Footer Placeholder 3">
            <a:extLst>
              <a:ext uri="{FF2B5EF4-FFF2-40B4-BE49-F238E27FC236}">
                <a16:creationId xmlns:a16="http://schemas.microsoft.com/office/drawing/2014/main" id="{F26595A8-48FA-3D49-91DD-AC46BCF0D47B}"/>
              </a:ext>
            </a:extLst>
          </p:cNvPr>
          <p:cNvSpPr txBox="1">
            <a:spLocks/>
          </p:cNvSpPr>
          <p:nvPr/>
        </p:nvSpPr>
        <p:spPr>
          <a:xfrm>
            <a:off x="251520" y="6317981"/>
            <a:ext cx="3411488"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lstStyle>
            <a:defPPr>
              <a:defRPr lang="en-US"/>
            </a:defPPr>
            <a:lvl1pPr marL="0" defTabSz="914400" eaLnBrk="1" latinLnBrk="0" hangingPunct="1">
              <a:buClrTx/>
              <a:buSzTx/>
              <a:buFontTx/>
              <a:buNone/>
              <a:defRPr sz="1200" b="0">
                <a:latin typeface="Calibri" panose="020F0502020204030204" pitchFamily="34" charset="0"/>
                <a:cs typeface="Calibri" panose="020F0502020204030204" pitchFamily="34" charset="0"/>
              </a:defRPr>
            </a:lvl1pPr>
            <a:lvl2pPr marL="742950" indent="-285750" defTabSz="914400" eaLnBrk="1" latinLnBrk="0" hangingPunct="1">
              <a:spcBef>
                <a:spcPct val="20000"/>
              </a:spcBef>
              <a:buClr>
                <a:schemeClr val="hlink"/>
              </a:buClr>
              <a:buSzPct val="55000"/>
              <a:buFont typeface="Wingdings" pitchFamily="2" charset="2"/>
              <a:buChar char="n"/>
              <a:defRPr sz="2800">
                <a:latin typeface="Arial" panose="020B0604020202020204" pitchFamily="34" charset="0"/>
              </a:defRPr>
            </a:lvl2pPr>
            <a:lvl3pPr marL="1143000" indent="-228600" defTabSz="914400" eaLnBrk="1" latinLnBrk="0" hangingPunct="1">
              <a:spcBef>
                <a:spcPct val="20000"/>
              </a:spcBef>
              <a:buClr>
                <a:schemeClr val="folHlink"/>
              </a:buClr>
              <a:buSzPct val="50000"/>
              <a:buFont typeface="Wingdings" pitchFamily="2" charset="2"/>
              <a:buChar char="n"/>
              <a:defRPr>
                <a:latin typeface="Arial" panose="020B0604020202020204" pitchFamily="34" charset="0"/>
              </a:defRPr>
            </a:lvl3pPr>
            <a:lvl4pPr marL="1600200" indent="-228600" defTabSz="914400" eaLnBrk="1" latinLnBrk="0" hangingPunct="1">
              <a:spcBef>
                <a:spcPct val="20000"/>
              </a:spcBef>
              <a:buClr>
                <a:schemeClr val="accent2"/>
              </a:buClr>
              <a:buSzPct val="55000"/>
              <a:buFont typeface="Wingdings" pitchFamily="2" charset="2"/>
              <a:buChar char="n"/>
              <a:defRPr sz="2000">
                <a:latin typeface="Arial" panose="020B0604020202020204" pitchFamily="34" charset="0"/>
              </a:defRPr>
            </a:lvl4pPr>
            <a:lvl5pPr marL="2057400" indent="-228600" defTabSz="914400" eaLnBrk="1" latinLnBrk="0" hangingPunct="1">
              <a:spcBef>
                <a:spcPct val="20000"/>
              </a:spcBef>
              <a:buClr>
                <a:schemeClr val="accent1"/>
              </a:buClr>
              <a:buSzPct val="50000"/>
              <a:buFont typeface="Wingdings" pitchFamily="2" charset="2"/>
              <a:buChar char="n"/>
              <a:defRPr sz="2000">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9pPr>
          </a:lstStyle>
          <a:p>
            <a:r>
              <a:rPr lang="en-AU" altLang="en-US" dirty="0"/>
              <a:t>Chapter 1 — Computer Abstractions and Technology — Patterson and Hennessy</a:t>
            </a:r>
          </a:p>
        </p:txBody>
      </p:sp>
    </p:spTree>
    <p:extLst>
      <p:ext uri="{BB962C8B-B14F-4D97-AF65-F5344CB8AC3E}">
        <p14:creationId xmlns:p14="http://schemas.microsoft.com/office/powerpoint/2010/main" val="210523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8734D3-051E-4844-8FC3-C2161B7561E7}"/>
              </a:ext>
            </a:extLst>
          </p:cNvPr>
          <p:cNvSpPr>
            <a:spLocks noGrp="1"/>
          </p:cNvSpPr>
          <p:nvPr>
            <p:ph type="title"/>
          </p:nvPr>
        </p:nvSpPr>
        <p:spPr/>
        <p:txBody>
          <a:bodyPr/>
          <a:lstStyle/>
          <a:p>
            <a:r>
              <a:rPr lang="en-US" dirty="0"/>
              <a:t>References </a:t>
            </a:r>
          </a:p>
        </p:txBody>
      </p:sp>
      <p:sp>
        <p:nvSpPr>
          <p:cNvPr id="5" name="Content Placeholder 4">
            <a:extLst>
              <a:ext uri="{FF2B5EF4-FFF2-40B4-BE49-F238E27FC236}">
                <a16:creationId xmlns:a16="http://schemas.microsoft.com/office/drawing/2014/main" id="{1F5BE8D1-A022-B345-874E-575DA3F41F3A}"/>
              </a:ext>
            </a:extLst>
          </p:cNvPr>
          <p:cNvSpPr>
            <a:spLocks noGrp="1"/>
          </p:cNvSpPr>
          <p:nvPr>
            <p:ph idx="1"/>
          </p:nvPr>
        </p:nvSpPr>
        <p:spPr/>
        <p:txBody>
          <a:bodyPr/>
          <a:lstStyle/>
          <a:p>
            <a:r>
              <a:rPr lang="en-US" sz="2000" dirty="0"/>
              <a:t>Class Presentation, CS61C, </a:t>
            </a:r>
            <a:r>
              <a:rPr lang="en-US" sz="2000" i="1" dirty="0"/>
              <a:t>Introduction to Assembly Language and RISC-V Instruction Set Architecture, University of Berkeley, Prof </a:t>
            </a:r>
            <a:r>
              <a:rPr lang="en-US" sz="2000" dirty="0" err="1"/>
              <a:t>Krste</a:t>
            </a:r>
            <a:r>
              <a:rPr lang="en-US" sz="2000" dirty="0"/>
              <a:t> </a:t>
            </a:r>
            <a:r>
              <a:rPr lang="en-US" sz="2000" dirty="0" err="1"/>
              <a:t>Asanović</a:t>
            </a:r>
            <a:r>
              <a:rPr lang="en-US" sz="2000" dirty="0"/>
              <a:t> &amp; Randy H. Katz. </a:t>
            </a:r>
            <a:r>
              <a:rPr lang="en-US" sz="2000" dirty="0">
                <a:hlinkClick r:id="rId2"/>
              </a:rPr>
              <a:t>http://inst.eecs.Berkeley.edu/~cs61c</a:t>
            </a:r>
            <a:endParaRPr lang="en-US" sz="2000" dirty="0"/>
          </a:p>
          <a:p>
            <a:r>
              <a:rPr lang="en-US" sz="2000" dirty="0"/>
              <a:t>Computer Organization and Design, The Hardware Software Interface, RISC-V edition, Patterson and Hennessey</a:t>
            </a:r>
          </a:p>
          <a:p>
            <a:r>
              <a:rPr lang="en-US" sz="2000" dirty="0"/>
              <a:t>Digital Design and Computer Architecture: RISC-V Edition, Harris &amp; Harris Elsevier – Presentation.</a:t>
            </a:r>
          </a:p>
          <a:p>
            <a:endParaRPr lang="en-US" sz="2000" dirty="0"/>
          </a:p>
          <a:p>
            <a:endParaRPr lang="en-US" sz="2000" dirty="0"/>
          </a:p>
          <a:p>
            <a:endParaRPr lang="en-US" sz="2000" dirty="0"/>
          </a:p>
        </p:txBody>
      </p:sp>
    </p:spTree>
    <p:extLst>
      <p:ext uri="{BB962C8B-B14F-4D97-AF65-F5344CB8AC3E}">
        <p14:creationId xmlns:p14="http://schemas.microsoft.com/office/powerpoint/2010/main" val="1421545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614C5-95E4-6D46-BAB4-CF7219DB4B65}"/>
              </a:ext>
            </a:extLst>
          </p:cNvPr>
          <p:cNvSpPr>
            <a:spLocks noGrp="1"/>
          </p:cNvSpPr>
          <p:nvPr>
            <p:ph type="title"/>
          </p:nvPr>
        </p:nvSpPr>
        <p:spPr/>
        <p:txBody>
          <a:bodyPr/>
          <a:lstStyle/>
          <a:p>
            <a:r>
              <a:rPr lang="en-US" dirty="0"/>
              <a:t>Other components </a:t>
            </a:r>
          </a:p>
        </p:txBody>
      </p:sp>
      <p:sp>
        <p:nvSpPr>
          <p:cNvPr id="3" name="Content Placeholder 2">
            <a:extLst>
              <a:ext uri="{FF2B5EF4-FFF2-40B4-BE49-F238E27FC236}">
                <a16:creationId xmlns:a16="http://schemas.microsoft.com/office/drawing/2014/main" id="{05176E6E-4FF0-4E41-AF9B-6881372DC439}"/>
              </a:ext>
            </a:extLst>
          </p:cNvPr>
          <p:cNvSpPr>
            <a:spLocks noGrp="1"/>
          </p:cNvSpPr>
          <p:nvPr>
            <p:ph idx="1"/>
          </p:nvPr>
        </p:nvSpPr>
        <p:spPr/>
        <p:txBody>
          <a:bodyPr/>
          <a:lstStyle/>
          <a:p>
            <a:r>
              <a:rPr lang="en-US" sz="2800" dirty="0"/>
              <a:t>Microprocessor</a:t>
            </a:r>
          </a:p>
          <a:p>
            <a:pPr lvl="1"/>
            <a:r>
              <a:rPr lang="en-US" sz="2400" dirty="0"/>
              <a:t>Datapath – Performs arithmetic logical operations</a:t>
            </a:r>
          </a:p>
          <a:p>
            <a:pPr lvl="1"/>
            <a:r>
              <a:rPr lang="en-US" sz="2400" dirty="0"/>
              <a:t>Control – tells </a:t>
            </a:r>
            <a:r>
              <a:rPr lang="en-US" sz="2400" dirty="0" err="1"/>
              <a:t>datapath</a:t>
            </a:r>
            <a:r>
              <a:rPr lang="en-US" sz="2400" dirty="0"/>
              <a:t>, memory, and I/O devices what to do according to the instruction</a:t>
            </a:r>
          </a:p>
          <a:p>
            <a:r>
              <a:rPr lang="en-US" sz="2800" dirty="0"/>
              <a:t>Memory chips</a:t>
            </a:r>
          </a:p>
          <a:p>
            <a:pPr lvl="1"/>
            <a:r>
              <a:rPr lang="en-US" sz="2400" dirty="0"/>
              <a:t>DRAM: Dynamic Random Access Memory</a:t>
            </a:r>
          </a:p>
          <a:p>
            <a:r>
              <a:rPr lang="en-US" sz="2800" dirty="0"/>
              <a:t>Cache Memory</a:t>
            </a:r>
          </a:p>
          <a:p>
            <a:pPr lvl="1"/>
            <a:r>
              <a:rPr lang="en-US" sz="2400" dirty="0"/>
              <a:t>Made using SRAM: Static Random Access Memory – small and fast  for immediate access of data</a:t>
            </a:r>
          </a:p>
          <a:p>
            <a:r>
              <a:rPr lang="en-US" sz="2800" dirty="0"/>
              <a:t>Non-volatile Flash Memory</a:t>
            </a:r>
          </a:p>
          <a:p>
            <a:endParaRPr lang="en-US" sz="2800" dirty="0"/>
          </a:p>
        </p:txBody>
      </p:sp>
      <p:sp>
        <p:nvSpPr>
          <p:cNvPr id="6" name="Footer Placeholder 3">
            <a:extLst>
              <a:ext uri="{FF2B5EF4-FFF2-40B4-BE49-F238E27FC236}">
                <a16:creationId xmlns:a16="http://schemas.microsoft.com/office/drawing/2014/main" id="{D6CA96BF-7956-764D-B55C-0D941EA4984F}"/>
              </a:ext>
            </a:extLst>
          </p:cNvPr>
          <p:cNvSpPr txBox="1">
            <a:spLocks/>
          </p:cNvSpPr>
          <p:nvPr/>
        </p:nvSpPr>
        <p:spPr>
          <a:xfrm>
            <a:off x="251520" y="6317981"/>
            <a:ext cx="3411488"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lstStyle>
            <a:defPPr>
              <a:defRPr lang="en-US"/>
            </a:defPPr>
            <a:lvl1pPr marL="0" defTabSz="914400" eaLnBrk="1" latinLnBrk="0" hangingPunct="1">
              <a:buClrTx/>
              <a:buSzTx/>
              <a:buFontTx/>
              <a:buNone/>
              <a:defRPr sz="1200" b="0">
                <a:latin typeface="Calibri" panose="020F0502020204030204" pitchFamily="34" charset="0"/>
                <a:cs typeface="Calibri" panose="020F0502020204030204" pitchFamily="34" charset="0"/>
              </a:defRPr>
            </a:lvl1pPr>
            <a:lvl2pPr marL="742950" indent="-285750" defTabSz="914400" eaLnBrk="1" latinLnBrk="0" hangingPunct="1">
              <a:spcBef>
                <a:spcPct val="20000"/>
              </a:spcBef>
              <a:buClr>
                <a:schemeClr val="hlink"/>
              </a:buClr>
              <a:buSzPct val="55000"/>
              <a:buFont typeface="Wingdings" pitchFamily="2" charset="2"/>
              <a:buChar char="n"/>
              <a:defRPr sz="2800">
                <a:latin typeface="Arial" panose="020B0604020202020204" pitchFamily="34" charset="0"/>
              </a:defRPr>
            </a:lvl2pPr>
            <a:lvl3pPr marL="1143000" indent="-228600" defTabSz="914400" eaLnBrk="1" latinLnBrk="0" hangingPunct="1">
              <a:spcBef>
                <a:spcPct val="20000"/>
              </a:spcBef>
              <a:buClr>
                <a:schemeClr val="folHlink"/>
              </a:buClr>
              <a:buSzPct val="50000"/>
              <a:buFont typeface="Wingdings" pitchFamily="2" charset="2"/>
              <a:buChar char="n"/>
              <a:defRPr>
                <a:latin typeface="Arial" panose="020B0604020202020204" pitchFamily="34" charset="0"/>
              </a:defRPr>
            </a:lvl3pPr>
            <a:lvl4pPr marL="1600200" indent="-228600" defTabSz="914400" eaLnBrk="1" latinLnBrk="0" hangingPunct="1">
              <a:spcBef>
                <a:spcPct val="20000"/>
              </a:spcBef>
              <a:buClr>
                <a:schemeClr val="accent2"/>
              </a:buClr>
              <a:buSzPct val="55000"/>
              <a:buFont typeface="Wingdings" pitchFamily="2" charset="2"/>
              <a:buChar char="n"/>
              <a:defRPr sz="2000">
                <a:latin typeface="Arial" panose="020B0604020202020204" pitchFamily="34" charset="0"/>
              </a:defRPr>
            </a:lvl4pPr>
            <a:lvl5pPr marL="2057400" indent="-228600" defTabSz="914400" eaLnBrk="1" latinLnBrk="0" hangingPunct="1">
              <a:spcBef>
                <a:spcPct val="20000"/>
              </a:spcBef>
              <a:buClr>
                <a:schemeClr val="accent1"/>
              </a:buClr>
              <a:buSzPct val="50000"/>
              <a:buFont typeface="Wingdings" pitchFamily="2" charset="2"/>
              <a:buChar char="n"/>
              <a:defRPr sz="2000">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9pPr>
          </a:lstStyle>
          <a:p>
            <a:r>
              <a:rPr lang="en-AU" altLang="en-US" dirty="0"/>
              <a:t>Chapter 1 — Computer Abstractions and Technology — Patterson and Hennessy</a:t>
            </a:r>
          </a:p>
        </p:txBody>
      </p:sp>
    </p:spTree>
    <p:extLst>
      <p:ext uri="{BB962C8B-B14F-4D97-AF65-F5344CB8AC3E}">
        <p14:creationId xmlns:p14="http://schemas.microsoft.com/office/powerpoint/2010/main" val="24343085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B8A3E983-FBB5-1546-9275-AFA45A608A11}"/>
              </a:ext>
            </a:extLst>
          </p:cNvPr>
          <p:cNvSpPr>
            <a:spLocks noGrp="1" noChangeArrowheads="1"/>
          </p:cNvSpPr>
          <p:nvPr>
            <p:ph type="title"/>
          </p:nvPr>
        </p:nvSpPr>
        <p:spPr/>
        <p:txBody>
          <a:bodyPr/>
          <a:lstStyle/>
          <a:p>
            <a:r>
              <a:rPr lang="en-US" altLang="en-US" sz="4000"/>
              <a:t>CDN Architecture</a:t>
            </a:r>
          </a:p>
        </p:txBody>
      </p:sp>
      <p:sp>
        <p:nvSpPr>
          <p:cNvPr id="165892" name="Cloud">
            <a:extLst>
              <a:ext uri="{FF2B5EF4-FFF2-40B4-BE49-F238E27FC236}">
                <a16:creationId xmlns:a16="http://schemas.microsoft.com/office/drawing/2014/main" id="{AF53444E-6CBD-B546-AEEC-E6FE81E849AD}"/>
              </a:ext>
            </a:extLst>
          </p:cNvPr>
          <p:cNvSpPr>
            <a:spLocks noChangeAspect="1" noEditPoints="1" noChangeArrowheads="1"/>
          </p:cNvSpPr>
          <p:nvPr/>
        </p:nvSpPr>
        <p:spPr bwMode="auto">
          <a:xfrm>
            <a:off x="1752600" y="2057400"/>
            <a:ext cx="5410200" cy="28194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BB9E35"/>
          </a:solidFill>
          <a:ln w="9525">
            <a:solidFill>
              <a:srgbClr val="000000"/>
            </a:solidFill>
            <a:miter lim="800000"/>
            <a:headEnd/>
            <a:tailEnd/>
          </a:ln>
          <a:effectLst>
            <a:outerShdw dist="107763" dir="2700000" algn="ctr" rotWithShape="0">
              <a:srgbClr val="808080"/>
            </a:outerShdw>
          </a:effectLst>
        </p:spPr>
        <p:txBody>
          <a:bodyPr/>
          <a:lstStyle/>
          <a:p>
            <a:pPr algn="ctr"/>
            <a:endParaRPr lang="en-US" altLang="en-US" sz="2400" b="0">
              <a:latin typeface="Calibri" panose="020F0502020204030204" pitchFamily="34" charset="0"/>
              <a:cs typeface="Calibri" panose="020F0502020204030204" pitchFamily="34" charset="0"/>
            </a:endParaRPr>
          </a:p>
        </p:txBody>
      </p:sp>
      <p:sp>
        <p:nvSpPr>
          <p:cNvPr id="165893" name="tower">
            <a:extLst>
              <a:ext uri="{FF2B5EF4-FFF2-40B4-BE49-F238E27FC236}">
                <a16:creationId xmlns:a16="http://schemas.microsoft.com/office/drawing/2014/main" id="{85AE8551-DBAE-B349-9D87-4EFA8B88D3B3}"/>
              </a:ext>
            </a:extLst>
          </p:cNvPr>
          <p:cNvSpPr>
            <a:spLocks noChangeAspect="1" noEditPoints="1" noChangeArrowheads="1"/>
          </p:cNvSpPr>
          <p:nvPr/>
        </p:nvSpPr>
        <p:spPr bwMode="auto">
          <a:xfrm>
            <a:off x="3430588" y="2284413"/>
            <a:ext cx="246062" cy="419100"/>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b="0">
              <a:latin typeface="Calibri" panose="020F0502020204030204" pitchFamily="34" charset="0"/>
              <a:cs typeface="Calibri" panose="020F0502020204030204" pitchFamily="34" charset="0"/>
            </a:endParaRPr>
          </a:p>
        </p:txBody>
      </p:sp>
      <p:sp>
        <p:nvSpPr>
          <p:cNvPr id="165894" name="Oval 6">
            <a:extLst>
              <a:ext uri="{FF2B5EF4-FFF2-40B4-BE49-F238E27FC236}">
                <a16:creationId xmlns:a16="http://schemas.microsoft.com/office/drawing/2014/main" id="{F310B992-95FE-8048-AD62-0AA0DA4E7208}"/>
              </a:ext>
            </a:extLst>
          </p:cNvPr>
          <p:cNvSpPr>
            <a:spLocks noChangeArrowheads="1"/>
          </p:cNvSpPr>
          <p:nvPr/>
        </p:nvSpPr>
        <p:spPr bwMode="auto">
          <a:xfrm>
            <a:off x="1219200" y="3886200"/>
            <a:ext cx="152400" cy="1524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Calibri" panose="020F0502020204030204" pitchFamily="34" charset="0"/>
              <a:cs typeface="Calibri" panose="020F0502020204030204" pitchFamily="34" charset="0"/>
            </a:endParaRPr>
          </a:p>
        </p:txBody>
      </p:sp>
      <p:sp>
        <p:nvSpPr>
          <p:cNvPr id="165895" name="Line 7">
            <a:extLst>
              <a:ext uri="{FF2B5EF4-FFF2-40B4-BE49-F238E27FC236}">
                <a16:creationId xmlns:a16="http://schemas.microsoft.com/office/drawing/2014/main" id="{3DCC3047-D287-FE4D-ABDA-A53E864DB202}"/>
              </a:ext>
            </a:extLst>
          </p:cNvPr>
          <p:cNvSpPr>
            <a:spLocks noChangeShapeType="1"/>
          </p:cNvSpPr>
          <p:nvPr/>
        </p:nvSpPr>
        <p:spPr bwMode="auto">
          <a:xfrm>
            <a:off x="1295400" y="4038600"/>
            <a:ext cx="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0">
              <a:latin typeface="Calibri" panose="020F0502020204030204" pitchFamily="34" charset="0"/>
              <a:cs typeface="Calibri" panose="020F0502020204030204" pitchFamily="34" charset="0"/>
            </a:endParaRPr>
          </a:p>
        </p:txBody>
      </p:sp>
      <p:sp>
        <p:nvSpPr>
          <p:cNvPr id="165896" name="Line 8">
            <a:extLst>
              <a:ext uri="{FF2B5EF4-FFF2-40B4-BE49-F238E27FC236}">
                <a16:creationId xmlns:a16="http://schemas.microsoft.com/office/drawing/2014/main" id="{C406B927-F342-E743-AC4A-D13A81AF64C3}"/>
              </a:ext>
            </a:extLst>
          </p:cNvPr>
          <p:cNvSpPr>
            <a:spLocks noChangeShapeType="1"/>
          </p:cNvSpPr>
          <p:nvPr/>
        </p:nvSpPr>
        <p:spPr bwMode="auto">
          <a:xfrm>
            <a:off x="1143000" y="4114800"/>
            <a:ext cx="3048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0">
              <a:latin typeface="Calibri" panose="020F0502020204030204" pitchFamily="34" charset="0"/>
              <a:cs typeface="Calibri" panose="020F0502020204030204" pitchFamily="34" charset="0"/>
            </a:endParaRPr>
          </a:p>
        </p:txBody>
      </p:sp>
      <p:sp>
        <p:nvSpPr>
          <p:cNvPr id="165897" name="Line 9">
            <a:extLst>
              <a:ext uri="{FF2B5EF4-FFF2-40B4-BE49-F238E27FC236}">
                <a16:creationId xmlns:a16="http://schemas.microsoft.com/office/drawing/2014/main" id="{DCDE7BAB-FB86-9B42-ADEB-1999B766754A}"/>
              </a:ext>
            </a:extLst>
          </p:cNvPr>
          <p:cNvSpPr>
            <a:spLocks noChangeShapeType="1"/>
          </p:cNvSpPr>
          <p:nvPr/>
        </p:nvSpPr>
        <p:spPr bwMode="auto">
          <a:xfrm>
            <a:off x="1295400" y="4267200"/>
            <a:ext cx="76200" cy="152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0">
              <a:latin typeface="Calibri" panose="020F0502020204030204" pitchFamily="34" charset="0"/>
              <a:cs typeface="Calibri" panose="020F0502020204030204" pitchFamily="34" charset="0"/>
            </a:endParaRPr>
          </a:p>
        </p:txBody>
      </p:sp>
      <p:sp>
        <p:nvSpPr>
          <p:cNvPr id="165898" name="Line 10">
            <a:extLst>
              <a:ext uri="{FF2B5EF4-FFF2-40B4-BE49-F238E27FC236}">
                <a16:creationId xmlns:a16="http://schemas.microsoft.com/office/drawing/2014/main" id="{DD34F4D6-2F52-5244-9B87-9521F34E00A3}"/>
              </a:ext>
            </a:extLst>
          </p:cNvPr>
          <p:cNvSpPr>
            <a:spLocks noChangeShapeType="1"/>
          </p:cNvSpPr>
          <p:nvPr/>
        </p:nvSpPr>
        <p:spPr bwMode="auto">
          <a:xfrm flipH="1">
            <a:off x="1219200" y="4267200"/>
            <a:ext cx="76200" cy="152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0">
              <a:latin typeface="Calibri" panose="020F0502020204030204" pitchFamily="34" charset="0"/>
              <a:cs typeface="Calibri" panose="020F0502020204030204" pitchFamily="34" charset="0"/>
            </a:endParaRPr>
          </a:p>
        </p:txBody>
      </p:sp>
      <p:sp>
        <p:nvSpPr>
          <p:cNvPr id="165899" name="Oval 11">
            <a:extLst>
              <a:ext uri="{FF2B5EF4-FFF2-40B4-BE49-F238E27FC236}">
                <a16:creationId xmlns:a16="http://schemas.microsoft.com/office/drawing/2014/main" id="{A6B6952B-5EF9-9847-A03F-112A738563D7}"/>
              </a:ext>
            </a:extLst>
          </p:cNvPr>
          <p:cNvSpPr>
            <a:spLocks noChangeArrowheads="1"/>
          </p:cNvSpPr>
          <p:nvPr/>
        </p:nvSpPr>
        <p:spPr bwMode="auto">
          <a:xfrm>
            <a:off x="1219200" y="2286000"/>
            <a:ext cx="152400" cy="1524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Calibri" panose="020F0502020204030204" pitchFamily="34" charset="0"/>
              <a:cs typeface="Calibri" panose="020F0502020204030204" pitchFamily="34" charset="0"/>
            </a:endParaRPr>
          </a:p>
        </p:txBody>
      </p:sp>
      <p:sp>
        <p:nvSpPr>
          <p:cNvPr id="165900" name="Line 12">
            <a:extLst>
              <a:ext uri="{FF2B5EF4-FFF2-40B4-BE49-F238E27FC236}">
                <a16:creationId xmlns:a16="http://schemas.microsoft.com/office/drawing/2014/main" id="{CDFED0CC-7A79-DD44-B77C-553AF52F0E98}"/>
              </a:ext>
            </a:extLst>
          </p:cNvPr>
          <p:cNvSpPr>
            <a:spLocks noChangeShapeType="1"/>
          </p:cNvSpPr>
          <p:nvPr/>
        </p:nvSpPr>
        <p:spPr bwMode="auto">
          <a:xfrm>
            <a:off x="1295400" y="2438400"/>
            <a:ext cx="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0">
              <a:latin typeface="Calibri" panose="020F0502020204030204" pitchFamily="34" charset="0"/>
              <a:cs typeface="Calibri" panose="020F0502020204030204" pitchFamily="34" charset="0"/>
            </a:endParaRPr>
          </a:p>
        </p:txBody>
      </p:sp>
      <p:sp>
        <p:nvSpPr>
          <p:cNvPr id="165901" name="Line 13">
            <a:extLst>
              <a:ext uri="{FF2B5EF4-FFF2-40B4-BE49-F238E27FC236}">
                <a16:creationId xmlns:a16="http://schemas.microsoft.com/office/drawing/2014/main" id="{91CE1EE5-363B-5849-A87E-E7C35AFC59AD}"/>
              </a:ext>
            </a:extLst>
          </p:cNvPr>
          <p:cNvSpPr>
            <a:spLocks noChangeShapeType="1"/>
          </p:cNvSpPr>
          <p:nvPr/>
        </p:nvSpPr>
        <p:spPr bwMode="auto">
          <a:xfrm>
            <a:off x="1143000" y="2514600"/>
            <a:ext cx="3048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0">
              <a:latin typeface="Calibri" panose="020F0502020204030204" pitchFamily="34" charset="0"/>
              <a:cs typeface="Calibri" panose="020F0502020204030204" pitchFamily="34" charset="0"/>
            </a:endParaRPr>
          </a:p>
        </p:txBody>
      </p:sp>
      <p:sp>
        <p:nvSpPr>
          <p:cNvPr id="165902" name="Line 14">
            <a:extLst>
              <a:ext uri="{FF2B5EF4-FFF2-40B4-BE49-F238E27FC236}">
                <a16:creationId xmlns:a16="http://schemas.microsoft.com/office/drawing/2014/main" id="{497F9C05-E7BE-3B43-A28D-AF32B1B0E9B7}"/>
              </a:ext>
            </a:extLst>
          </p:cNvPr>
          <p:cNvSpPr>
            <a:spLocks noChangeShapeType="1"/>
          </p:cNvSpPr>
          <p:nvPr/>
        </p:nvSpPr>
        <p:spPr bwMode="auto">
          <a:xfrm>
            <a:off x="1295400" y="2667000"/>
            <a:ext cx="76200" cy="152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0">
              <a:latin typeface="Calibri" panose="020F0502020204030204" pitchFamily="34" charset="0"/>
              <a:cs typeface="Calibri" panose="020F0502020204030204" pitchFamily="34" charset="0"/>
            </a:endParaRPr>
          </a:p>
        </p:txBody>
      </p:sp>
      <p:sp>
        <p:nvSpPr>
          <p:cNvPr id="165903" name="Line 15">
            <a:extLst>
              <a:ext uri="{FF2B5EF4-FFF2-40B4-BE49-F238E27FC236}">
                <a16:creationId xmlns:a16="http://schemas.microsoft.com/office/drawing/2014/main" id="{14F617AC-97C1-EB48-9F55-F330E995A4D5}"/>
              </a:ext>
            </a:extLst>
          </p:cNvPr>
          <p:cNvSpPr>
            <a:spLocks noChangeShapeType="1"/>
          </p:cNvSpPr>
          <p:nvPr/>
        </p:nvSpPr>
        <p:spPr bwMode="auto">
          <a:xfrm flipH="1">
            <a:off x="1219200" y="2667000"/>
            <a:ext cx="76200" cy="152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0">
              <a:latin typeface="Calibri" panose="020F0502020204030204" pitchFamily="34" charset="0"/>
              <a:cs typeface="Calibri" panose="020F0502020204030204" pitchFamily="34" charset="0"/>
            </a:endParaRPr>
          </a:p>
        </p:txBody>
      </p:sp>
      <p:sp>
        <p:nvSpPr>
          <p:cNvPr id="165904" name="Oval 16">
            <a:extLst>
              <a:ext uri="{FF2B5EF4-FFF2-40B4-BE49-F238E27FC236}">
                <a16:creationId xmlns:a16="http://schemas.microsoft.com/office/drawing/2014/main" id="{9FF7ACA4-2B79-8F4C-9488-EC603B68B6A6}"/>
              </a:ext>
            </a:extLst>
          </p:cNvPr>
          <p:cNvSpPr>
            <a:spLocks noChangeArrowheads="1"/>
          </p:cNvSpPr>
          <p:nvPr/>
        </p:nvSpPr>
        <p:spPr bwMode="auto">
          <a:xfrm>
            <a:off x="1219200" y="3124200"/>
            <a:ext cx="152400" cy="1524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Calibri" panose="020F0502020204030204" pitchFamily="34" charset="0"/>
              <a:cs typeface="Calibri" panose="020F0502020204030204" pitchFamily="34" charset="0"/>
            </a:endParaRPr>
          </a:p>
        </p:txBody>
      </p:sp>
      <p:sp>
        <p:nvSpPr>
          <p:cNvPr id="165905" name="Line 17">
            <a:extLst>
              <a:ext uri="{FF2B5EF4-FFF2-40B4-BE49-F238E27FC236}">
                <a16:creationId xmlns:a16="http://schemas.microsoft.com/office/drawing/2014/main" id="{D0E61813-D492-4A43-94D2-679D706CED61}"/>
              </a:ext>
            </a:extLst>
          </p:cNvPr>
          <p:cNvSpPr>
            <a:spLocks noChangeShapeType="1"/>
          </p:cNvSpPr>
          <p:nvPr/>
        </p:nvSpPr>
        <p:spPr bwMode="auto">
          <a:xfrm>
            <a:off x="1295400" y="3276600"/>
            <a:ext cx="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0">
              <a:latin typeface="Calibri" panose="020F0502020204030204" pitchFamily="34" charset="0"/>
              <a:cs typeface="Calibri" panose="020F0502020204030204" pitchFamily="34" charset="0"/>
            </a:endParaRPr>
          </a:p>
        </p:txBody>
      </p:sp>
      <p:sp>
        <p:nvSpPr>
          <p:cNvPr id="165906" name="Line 18">
            <a:extLst>
              <a:ext uri="{FF2B5EF4-FFF2-40B4-BE49-F238E27FC236}">
                <a16:creationId xmlns:a16="http://schemas.microsoft.com/office/drawing/2014/main" id="{AC1BBC62-6E59-6849-91C8-23FDE94FE0C4}"/>
              </a:ext>
            </a:extLst>
          </p:cNvPr>
          <p:cNvSpPr>
            <a:spLocks noChangeShapeType="1"/>
          </p:cNvSpPr>
          <p:nvPr/>
        </p:nvSpPr>
        <p:spPr bwMode="auto">
          <a:xfrm>
            <a:off x="1143000" y="3352800"/>
            <a:ext cx="3048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0">
              <a:latin typeface="Calibri" panose="020F0502020204030204" pitchFamily="34" charset="0"/>
              <a:cs typeface="Calibri" panose="020F0502020204030204" pitchFamily="34" charset="0"/>
            </a:endParaRPr>
          </a:p>
        </p:txBody>
      </p:sp>
      <p:sp>
        <p:nvSpPr>
          <p:cNvPr id="165907" name="Line 19">
            <a:extLst>
              <a:ext uri="{FF2B5EF4-FFF2-40B4-BE49-F238E27FC236}">
                <a16:creationId xmlns:a16="http://schemas.microsoft.com/office/drawing/2014/main" id="{AD04FE5F-D5ED-0344-8FEE-0536F58A12F0}"/>
              </a:ext>
            </a:extLst>
          </p:cNvPr>
          <p:cNvSpPr>
            <a:spLocks noChangeShapeType="1"/>
          </p:cNvSpPr>
          <p:nvPr/>
        </p:nvSpPr>
        <p:spPr bwMode="auto">
          <a:xfrm>
            <a:off x="1295400" y="3505200"/>
            <a:ext cx="76200" cy="152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0">
              <a:latin typeface="Calibri" panose="020F0502020204030204" pitchFamily="34" charset="0"/>
              <a:cs typeface="Calibri" panose="020F0502020204030204" pitchFamily="34" charset="0"/>
            </a:endParaRPr>
          </a:p>
        </p:txBody>
      </p:sp>
      <p:sp>
        <p:nvSpPr>
          <p:cNvPr id="165908" name="Line 20">
            <a:extLst>
              <a:ext uri="{FF2B5EF4-FFF2-40B4-BE49-F238E27FC236}">
                <a16:creationId xmlns:a16="http://schemas.microsoft.com/office/drawing/2014/main" id="{219BAF1F-0484-DF4E-839B-B7116B8688A5}"/>
              </a:ext>
            </a:extLst>
          </p:cNvPr>
          <p:cNvSpPr>
            <a:spLocks noChangeShapeType="1"/>
          </p:cNvSpPr>
          <p:nvPr/>
        </p:nvSpPr>
        <p:spPr bwMode="auto">
          <a:xfrm flipH="1">
            <a:off x="1219200" y="3505200"/>
            <a:ext cx="76200" cy="152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0">
              <a:latin typeface="Calibri" panose="020F0502020204030204" pitchFamily="34" charset="0"/>
              <a:cs typeface="Calibri" panose="020F0502020204030204" pitchFamily="34" charset="0"/>
            </a:endParaRPr>
          </a:p>
        </p:txBody>
      </p:sp>
      <p:sp>
        <p:nvSpPr>
          <p:cNvPr id="165909" name="Text Box 21">
            <a:extLst>
              <a:ext uri="{FF2B5EF4-FFF2-40B4-BE49-F238E27FC236}">
                <a16:creationId xmlns:a16="http://schemas.microsoft.com/office/drawing/2014/main" id="{8A9EBB7E-C02B-7542-A067-4B192AA12772}"/>
              </a:ext>
            </a:extLst>
          </p:cNvPr>
          <p:cNvSpPr txBox="1">
            <a:spLocks noChangeArrowheads="1"/>
          </p:cNvSpPr>
          <p:nvPr/>
        </p:nvSpPr>
        <p:spPr bwMode="auto">
          <a:xfrm>
            <a:off x="0" y="38862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0">
                <a:latin typeface="Calibri" panose="020F0502020204030204" pitchFamily="34" charset="0"/>
                <a:cs typeface="Calibri" panose="020F0502020204030204" pitchFamily="34" charset="0"/>
              </a:rPr>
              <a:t>Users</a:t>
            </a:r>
          </a:p>
        </p:txBody>
      </p:sp>
      <p:sp>
        <p:nvSpPr>
          <p:cNvPr id="165910" name="tower">
            <a:extLst>
              <a:ext uri="{FF2B5EF4-FFF2-40B4-BE49-F238E27FC236}">
                <a16:creationId xmlns:a16="http://schemas.microsoft.com/office/drawing/2014/main" id="{5BC89219-5F40-E249-AE9D-070D7E6DFAEF}"/>
              </a:ext>
            </a:extLst>
          </p:cNvPr>
          <p:cNvSpPr>
            <a:spLocks noChangeAspect="1" noEditPoints="1" noChangeArrowheads="1"/>
          </p:cNvSpPr>
          <p:nvPr/>
        </p:nvSpPr>
        <p:spPr bwMode="auto">
          <a:xfrm>
            <a:off x="2363788" y="2665413"/>
            <a:ext cx="246062" cy="419100"/>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b="0">
              <a:latin typeface="Calibri" panose="020F0502020204030204" pitchFamily="34" charset="0"/>
              <a:cs typeface="Calibri" panose="020F0502020204030204" pitchFamily="34" charset="0"/>
            </a:endParaRPr>
          </a:p>
        </p:txBody>
      </p:sp>
      <p:sp>
        <p:nvSpPr>
          <p:cNvPr id="165911" name="tower">
            <a:extLst>
              <a:ext uri="{FF2B5EF4-FFF2-40B4-BE49-F238E27FC236}">
                <a16:creationId xmlns:a16="http://schemas.microsoft.com/office/drawing/2014/main" id="{0AD3BB49-7539-B945-AA06-448C793499C4}"/>
              </a:ext>
            </a:extLst>
          </p:cNvPr>
          <p:cNvSpPr>
            <a:spLocks noChangeAspect="1" noEditPoints="1" noChangeArrowheads="1"/>
          </p:cNvSpPr>
          <p:nvPr/>
        </p:nvSpPr>
        <p:spPr bwMode="auto">
          <a:xfrm>
            <a:off x="2516188" y="3656013"/>
            <a:ext cx="246062" cy="419100"/>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b="0">
              <a:latin typeface="Calibri" panose="020F0502020204030204" pitchFamily="34" charset="0"/>
              <a:cs typeface="Calibri" panose="020F0502020204030204" pitchFamily="34" charset="0"/>
            </a:endParaRPr>
          </a:p>
        </p:txBody>
      </p:sp>
      <p:sp>
        <p:nvSpPr>
          <p:cNvPr id="165912" name="tower">
            <a:extLst>
              <a:ext uri="{FF2B5EF4-FFF2-40B4-BE49-F238E27FC236}">
                <a16:creationId xmlns:a16="http://schemas.microsoft.com/office/drawing/2014/main" id="{1AEDB7F6-9BF8-6042-B580-BB5D20F64E37}"/>
              </a:ext>
            </a:extLst>
          </p:cNvPr>
          <p:cNvSpPr>
            <a:spLocks noChangeAspect="1" noEditPoints="1" noChangeArrowheads="1"/>
          </p:cNvSpPr>
          <p:nvPr/>
        </p:nvSpPr>
        <p:spPr bwMode="auto">
          <a:xfrm>
            <a:off x="3582988" y="4189413"/>
            <a:ext cx="246062" cy="419100"/>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b="0">
              <a:latin typeface="Calibri" panose="020F0502020204030204" pitchFamily="34" charset="0"/>
              <a:cs typeface="Calibri" panose="020F0502020204030204" pitchFamily="34" charset="0"/>
            </a:endParaRPr>
          </a:p>
        </p:txBody>
      </p:sp>
      <p:sp>
        <p:nvSpPr>
          <p:cNvPr id="165913" name="tower">
            <a:extLst>
              <a:ext uri="{FF2B5EF4-FFF2-40B4-BE49-F238E27FC236}">
                <a16:creationId xmlns:a16="http://schemas.microsoft.com/office/drawing/2014/main" id="{D0FA4672-1982-8F4A-AA47-EF476C7359CC}"/>
              </a:ext>
            </a:extLst>
          </p:cNvPr>
          <p:cNvSpPr>
            <a:spLocks noChangeAspect="1" noEditPoints="1" noChangeArrowheads="1"/>
          </p:cNvSpPr>
          <p:nvPr/>
        </p:nvSpPr>
        <p:spPr bwMode="auto">
          <a:xfrm>
            <a:off x="4878388" y="4037013"/>
            <a:ext cx="246062" cy="419100"/>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b="0">
              <a:latin typeface="Calibri" panose="020F0502020204030204" pitchFamily="34" charset="0"/>
              <a:cs typeface="Calibri" panose="020F0502020204030204" pitchFamily="34" charset="0"/>
            </a:endParaRPr>
          </a:p>
        </p:txBody>
      </p:sp>
      <p:sp>
        <p:nvSpPr>
          <p:cNvPr id="165914" name="Line 26">
            <a:extLst>
              <a:ext uri="{FF2B5EF4-FFF2-40B4-BE49-F238E27FC236}">
                <a16:creationId xmlns:a16="http://schemas.microsoft.com/office/drawing/2014/main" id="{8E9A55F9-0118-7A40-B8C8-5AF8502C8B4E}"/>
              </a:ext>
            </a:extLst>
          </p:cNvPr>
          <p:cNvSpPr>
            <a:spLocks noChangeShapeType="1"/>
          </p:cNvSpPr>
          <p:nvPr/>
        </p:nvSpPr>
        <p:spPr bwMode="auto">
          <a:xfrm>
            <a:off x="1600200" y="2590800"/>
            <a:ext cx="533400" cy="228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0">
              <a:latin typeface="Calibri" panose="020F0502020204030204" pitchFamily="34" charset="0"/>
              <a:cs typeface="Calibri" panose="020F0502020204030204" pitchFamily="34" charset="0"/>
            </a:endParaRPr>
          </a:p>
        </p:txBody>
      </p:sp>
      <p:sp>
        <p:nvSpPr>
          <p:cNvPr id="165915" name="Line 27">
            <a:extLst>
              <a:ext uri="{FF2B5EF4-FFF2-40B4-BE49-F238E27FC236}">
                <a16:creationId xmlns:a16="http://schemas.microsoft.com/office/drawing/2014/main" id="{D14F2C34-A547-2B4C-97A7-29AAD0693DE8}"/>
              </a:ext>
            </a:extLst>
          </p:cNvPr>
          <p:cNvSpPr>
            <a:spLocks noChangeShapeType="1"/>
          </p:cNvSpPr>
          <p:nvPr/>
        </p:nvSpPr>
        <p:spPr bwMode="auto">
          <a:xfrm flipV="1">
            <a:off x="1524000" y="3048000"/>
            <a:ext cx="609600" cy="304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0">
              <a:latin typeface="Calibri" panose="020F0502020204030204" pitchFamily="34" charset="0"/>
              <a:cs typeface="Calibri" panose="020F0502020204030204" pitchFamily="34" charset="0"/>
            </a:endParaRPr>
          </a:p>
        </p:txBody>
      </p:sp>
      <p:sp>
        <p:nvSpPr>
          <p:cNvPr id="165916" name="Line 28">
            <a:extLst>
              <a:ext uri="{FF2B5EF4-FFF2-40B4-BE49-F238E27FC236}">
                <a16:creationId xmlns:a16="http://schemas.microsoft.com/office/drawing/2014/main" id="{92535A7E-7430-3749-A109-0E0811325263}"/>
              </a:ext>
            </a:extLst>
          </p:cNvPr>
          <p:cNvSpPr>
            <a:spLocks noChangeShapeType="1"/>
          </p:cNvSpPr>
          <p:nvPr/>
        </p:nvSpPr>
        <p:spPr bwMode="auto">
          <a:xfrm flipV="1">
            <a:off x="1600200" y="3886200"/>
            <a:ext cx="685800" cy="228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0">
              <a:latin typeface="Calibri" panose="020F0502020204030204" pitchFamily="34" charset="0"/>
              <a:cs typeface="Calibri" panose="020F0502020204030204" pitchFamily="34" charset="0"/>
            </a:endParaRPr>
          </a:p>
        </p:txBody>
      </p:sp>
      <p:sp>
        <p:nvSpPr>
          <p:cNvPr id="165917" name="Line 29">
            <a:extLst>
              <a:ext uri="{FF2B5EF4-FFF2-40B4-BE49-F238E27FC236}">
                <a16:creationId xmlns:a16="http://schemas.microsoft.com/office/drawing/2014/main" id="{DB341455-3FAA-0E4C-8EF1-C3F75AE89E05}"/>
              </a:ext>
            </a:extLst>
          </p:cNvPr>
          <p:cNvSpPr>
            <a:spLocks noChangeShapeType="1"/>
          </p:cNvSpPr>
          <p:nvPr/>
        </p:nvSpPr>
        <p:spPr bwMode="auto">
          <a:xfrm flipV="1">
            <a:off x="2743200" y="2286000"/>
            <a:ext cx="4495800" cy="685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0">
              <a:latin typeface="Calibri" panose="020F0502020204030204" pitchFamily="34" charset="0"/>
              <a:cs typeface="Calibri" panose="020F0502020204030204" pitchFamily="34" charset="0"/>
            </a:endParaRPr>
          </a:p>
        </p:txBody>
      </p:sp>
      <p:sp>
        <p:nvSpPr>
          <p:cNvPr id="165918" name="Line 30">
            <a:extLst>
              <a:ext uri="{FF2B5EF4-FFF2-40B4-BE49-F238E27FC236}">
                <a16:creationId xmlns:a16="http://schemas.microsoft.com/office/drawing/2014/main" id="{FC3F058B-9DB7-6F48-9733-055BB87F2C7E}"/>
              </a:ext>
            </a:extLst>
          </p:cNvPr>
          <p:cNvSpPr>
            <a:spLocks noChangeShapeType="1"/>
          </p:cNvSpPr>
          <p:nvPr/>
        </p:nvSpPr>
        <p:spPr bwMode="auto">
          <a:xfrm flipV="1">
            <a:off x="2895600" y="3276600"/>
            <a:ext cx="4343400" cy="533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0">
              <a:latin typeface="Calibri" panose="020F0502020204030204" pitchFamily="34" charset="0"/>
              <a:cs typeface="Calibri" panose="020F0502020204030204" pitchFamily="34" charset="0"/>
            </a:endParaRPr>
          </a:p>
        </p:txBody>
      </p:sp>
      <p:sp>
        <p:nvSpPr>
          <p:cNvPr id="165919" name="Line 31">
            <a:extLst>
              <a:ext uri="{FF2B5EF4-FFF2-40B4-BE49-F238E27FC236}">
                <a16:creationId xmlns:a16="http://schemas.microsoft.com/office/drawing/2014/main" id="{78726473-5660-944F-95F1-850BB72AADE8}"/>
              </a:ext>
            </a:extLst>
          </p:cNvPr>
          <p:cNvSpPr>
            <a:spLocks noChangeShapeType="1"/>
          </p:cNvSpPr>
          <p:nvPr/>
        </p:nvSpPr>
        <p:spPr bwMode="auto">
          <a:xfrm flipV="1">
            <a:off x="2895600" y="3810000"/>
            <a:ext cx="4419600" cy="152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0">
              <a:latin typeface="Calibri" panose="020F0502020204030204" pitchFamily="34" charset="0"/>
              <a:cs typeface="Calibri" panose="020F0502020204030204" pitchFamily="34" charset="0"/>
            </a:endParaRPr>
          </a:p>
        </p:txBody>
      </p:sp>
      <p:sp>
        <p:nvSpPr>
          <p:cNvPr id="165920" name="Line 32">
            <a:extLst>
              <a:ext uri="{FF2B5EF4-FFF2-40B4-BE49-F238E27FC236}">
                <a16:creationId xmlns:a16="http://schemas.microsoft.com/office/drawing/2014/main" id="{BCD6D539-8DE4-8E4D-964F-8A53DC1DF4E8}"/>
              </a:ext>
            </a:extLst>
          </p:cNvPr>
          <p:cNvSpPr>
            <a:spLocks noChangeShapeType="1"/>
          </p:cNvSpPr>
          <p:nvPr/>
        </p:nvSpPr>
        <p:spPr bwMode="auto">
          <a:xfrm flipV="1">
            <a:off x="3810000" y="2209800"/>
            <a:ext cx="3505200" cy="304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0">
              <a:latin typeface="Calibri" panose="020F0502020204030204" pitchFamily="34" charset="0"/>
              <a:cs typeface="Calibri" panose="020F0502020204030204" pitchFamily="34" charset="0"/>
            </a:endParaRPr>
          </a:p>
        </p:txBody>
      </p:sp>
      <p:sp>
        <p:nvSpPr>
          <p:cNvPr id="165921" name="Text Box 33">
            <a:extLst>
              <a:ext uri="{FF2B5EF4-FFF2-40B4-BE49-F238E27FC236}">
                <a16:creationId xmlns:a16="http://schemas.microsoft.com/office/drawing/2014/main" id="{873561FA-DF23-5E40-AE0E-B8F7F469A8C7}"/>
              </a:ext>
            </a:extLst>
          </p:cNvPr>
          <p:cNvSpPr txBox="1">
            <a:spLocks noChangeArrowheads="1"/>
          </p:cNvSpPr>
          <p:nvPr/>
        </p:nvSpPr>
        <p:spPr bwMode="auto">
          <a:xfrm>
            <a:off x="3733800" y="3124200"/>
            <a:ext cx="15448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0">
                <a:latin typeface="Calibri" panose="020F0502020204030204" pitchFamily="34" charset="0"/>
                <a:cs typeface="Calibri" panose="020F0502020204030204" pitchFamily="34" charset="0"/>
              </a:rPr>
              <a:t>Internet core</a:t>
            </a:r>
          </a:p>
        </p:txBody>
      </p:sp>
      <p:sp>
        <p:nvSpPr>
          <p:cNvPr id="165922" name="Line 34">
            <a:extLst>
              <a:ext uri="{FF2B5EF4-FFF2-40B4-BE49-F238E27FC236}">
                <a16:creationId xmlns:a16="http://schemas.microsoft.com/office/drawing/2014/main" id="{7CA87BBA-0315-4A44-A8C5-05C7077ABAE9}"/>
              </a:ext>
            </a:extLst>
          </p:cNvPr>
          <p:cNvSpPr>
            <a:spLocks noChangeShapeType="1"/>
          </p:cNvSpPr>
          <p:nvPr/>
        </p:nvSpPr>
        <p:spPr bwMode="auto">
          <a:xfrm flipV="1">
            <a:off x="5257800" y="3962400"/>
            <a:ext cx="1905000" cy="304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0">
              <a:latin typeface="Calibri" panose="020F0502020204030204" pitchFamily="34" charset="0"/>
              <a:cs typeface="Calibri" panose="020F0502020204030204" pitchFamily="34" charset="0"/>
            </a:endParaRPr>
          </a:p>
        </p:txBody>
      </p:sp>
      <p:sp>
        <p:nvSpPr>
          <p:cNvPr id="165923" name="Line 35">
            <a:extLst>
              <a:ext uri="{FF2B5EF4-FFF2-40B4-BE49-F238E27FC236}">
                <a16:creationId xmlns:a16="http://schemas.microsoft.com/office/drawing/2014/main" id="{19A893D7-A2B4-C940-966F-EA2F2A2AD449}"/>
              </a:ext>
            </a:extLst>
          </p:cNvPr>
          <p:cNvSpPr>
            <a:spLocks noChangeShapeType="1"/>
          </p:cNvSpPr>
          <p:nvPr/>
        </p:nvSpPr>
        <p:spPr bwMode="auto">
          <a:xfrm>
            <a:off x="5181600" y="4343400"/>
            <a:ext cx="1752600" cy="762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0">
              <a:latin typeface="Calibri" panose="020F0502020204030204" pitchFamily="34" charset="0"/>
              <a:cs typeface="Calibri" panose="020F0502020204030204" pitchFamily="34" charset="0"/>
            </a:endParaRPr>
          </a:p>
        </p:txBody>
      </p:sp>
      <p:sp>
        <p:nvSpPr>
          <p:cNvPr id="165928" name="Text Box 40">
            <a:extLst>
              <a:ext uri="{FF2B5EF4-FFF2-40B4-BE49-F238E27FC236}">
                <a16:creationId xmlns:a16="http://schemas.microsoft.com/office/drawing/2014/main" id="{3C77A3C5-DD92-4643-A7F9-81D98549E19C}"/>
              </a:ext>
            </a:extLst>
          </p:cNvPr>
          <p:cNvSpPr txBox="1">
            <a:spLocks noChangeArrowheads="1"/>
          </p:cNvSpPr>
          <p:nvPr/>
        </p:nvSpPr>
        <p:spPr bwMode="auto">
          <a:xfrm>
            <a:off x="6324600" y="4724400"/>
            <a:ext cx="2362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0">
                <a:latin typeface="Calibri" panose="020F0502020204030204" pitchFamily="34" charset="0"/>
                <a:cs typeface="Calibri" panose="020F0502020204030204" pitchFamily="34" charset="0"/>
              </a:rPr>
              <a:t>Content providers</a:t>
            </a:r>
          </a:p>
        </p:txBody>
      </p:sp>
      <p:sp>
        <p:nvSpPr>
          <p:cNvPr id="165929" name="Text Box 41">
            <a:extLst>
              <a:ext uri="{FF2B5EF4-FFF2-40B4-BE49-F238E27FC236}">
                <a16:creationId xmlns:a16="http://schemas.microsoft.com/office/drawing/2014/main" id="{DE2C7EE9-ADB9-114F-98D8-36F005245A41}"/>
              </a:ext>
            </a:extLst>
          </p:cNvPr>
          <p:cNvSpPr txBox="1">
            <a:spLocks noChangeArrowheads="1"/>
          </p:cNvSpPr>
          <p:nvPr/>
        </p:nvSpPr>
        <p:spPr bwMode="auto">
          <a:xfrm>
            <a:off x="1752600" y="464820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0">
                <a:latin typeface="Calibri" panose="020F0502020204030204" pitchFamily="34" charset="0"/>
                <a:cs typeface="Calibri" panose="020F0502020204030204" pitchFamily="34" charset="0"/>
              </a:rPr>
              <a:t>CDN nodes</a:t>
            </a:r>
          </a:p>
        </p:txBody>
      </p:sp>
      <p:pic>
        <p:nvPicPr>
          <p:cNvPr id="165939" name="Picture 51" descr="j0079210">
            <a:extLst>
              <a:ext uri="{FF2B5EF4-FFF2-40B4-BE49-F238E27FC236}">
                <a16:creationId xmlns:a16="http://schemas.microsoft.com/office/drawing/2014/main" id="{97036D96-EA62-9844-8084-1D381590C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1998663"/>
            <a:ext cx="268288" cy="436562"/>
          </a:xfrm>
          <a:prstGeom prst="rect">
            <a:avLst/>
          </a:prstGeom>
          <a:noFill/>
          <a:extLst>
            <a:ext uri="{909E8E84-426E-40DD-AFC4-6F175D3DCCD1}">
              <a14:hiddenFill xmlns:a14="http://schemas.microsoft.com/office/drawing/2010/main">
                <a:solidFill>
                  <a:srgbClr val="FFFFFF"/>
                </a:solidFill>
              </a14:hiddenFill>
            </a:ext>
          </a:extLst>
        </p:spPr>
      </p:pic>
      <p:grpSp>
        <p:nvGrpSpPr>
          <p:cNvPr id="165941" name="Group 53">
            <a:extLst>
              <a:ext uri="{FF2B5EF4-FFF2-40B4-BE49-F238E27FC236}">
                <a16:creationId xmlns:a16="http://schemas.microsoft.com/office/drawing/2014/main" id="{067ED8F1-F190-DC43-B5D1-0BAA1C7AD2DD}"/>
              </a:ext>
            </a:extLst>
          </p:cNvPr>
          <p:cNvGrpSpPr>
            <a:grpSpLocks/>
          </p:cNvGrpSpPr>
          <p:nvPr/>
        </p:nvGrpSpPr>
        <p:grpSpPr bwMode="auto">
          <a:xfrm>
            <a:off x="7848600" y="2057400"/>
            <a:ext cx="381000" cy="381000"/>
            <a:chOff x="3408" y="3648"/>
            <a:chExt cx="192" cy="288"/>
          </a:xfrm>
        </p:grpSpPr>
        <p:sp>
          <p:nvSpPr>
            <p:cNvPr id="165942" name="Rectangle 54">
              <a:extLst>
                <a:ext uri="{FF2B5EF4-FFF2-40B4-BE49-F238E27FC236}">
                  <a16:creationId xmlns:a16="http://schemas.microsoft.com/office/drawing/2014/main" id="{C5F15E45-B599-734C-B26F-76CCF4EFC8D2}"/>
                </a:ext>
              </a:extLst>
            </p:cNvPr>
            <p:cNvSpPr>
              <a:spLocks noChangeArrowheads="1"/>
            </p:cNvSpPr>
            <p:nvPr/>
          </p:nvSpPr>
          <p:spPr bwMode="auto">
            <a:xfrm>
              <a:off x="3408" y="3696"/>
              <a:ext cx="192" cy="192"/>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Calibri" panose="020F0502020204030204" pitchFamily="34" charset="0"/>
                <a:cs typeface="Calibri" panose="020F0502020204030204" pitchFamily="34" charset="0"/>
              </a:endParaRPr>
            </a:p>
          </p:txBody>
        </p:sp>
        <p:sp>
          <p:nvSpPr>
            <p:cNvPr id="165943" name="Oval 55">
              <a:extLst>
                <a:ext uri="{FF2B5EF4-FFF2-40B4-BE49-F238E27FC236}">
                  <a16:creationId xmlns:a16="http://schemas.microsoft.com/office/drawing/2014/main" id="{C02A8C7F-5FF5-4F4F-859D-812083014C2A}"/>
                </a:ext>
              </a:extLst>
            </p:cNvPr>
            <p:cNvSpPr>
              <a:spLocks noChangeArrowheads="1"/>
            </p:cNvSpPr>
            <p:nvPr/>
          </p:nvSpPr>
          <p:spPr bwMode="auto">
            <a:xfrm>
              <a:off x="3408" y="3648"/>
              <a:ext cx="192" cy="9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Calibri" panose="020F0502020204030204" pitchFamily="34" charset="0"/>
                <a:cs typeface="Calibri" panose="020F0502020204030204" pitchFamily="34" charset="0"/>
              </a:endParaRPr>
            </a:p>
          </p:txBody>
        </p:sp>
        <p:sp>
          <p:nvSpPr>
            <p:cNvPr id="165944" name="Oval 56">
              <a:extLst>
                <a:ext uri="{FF2B5EF4-FFF2-40B4-BE49-F238E27FC236}">
                  <a16:creationId xmlns:a16="http://schemas.microsoft.com/office/drawing/2014/main" id="{A46D6DD8-7315-C441-812A-5E90D03EC978}"/>
                </a:ext>
              </a:extLst>
            </p:cNvPr>
            <p:cNvSpPr>
              <a:spLocks noChangeArrowheads="1"/>
            </p:cNvSpPr>
            <p:nvPr/>
          </p:nvSpPr>
          <p:spPr bwMode="auto">
            <a:xfrm>
              <a:off x="3408" y="3840"/>
              <a:ext cx="192" cy="9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Calibri" panose="020F0502020204030204" pitchFamily="34" charset="0"/>
                <a:cs typeface="Calibri" panose="020F0502020204030204" pitchFamily="34" charset="0"/>
              </a:endParaRPr>
            </a:p>
          </p:txBody>
        </p:sp>
      </p:grpSp>
      <p:sp>
        <p:nvSpPr>
          <p:cNvPr id="165967" name="Text Box 79">
            <a:extLst>
              <a:ext uri="{FF2B5EF4-FFF2-40B4-BE49-F238E27FC236}">
                <a16:creationId xmlns:a16="http://schemas.microsoft.com/office/drawing/2014/main" id="{5C48630F-3318-A741-88B9-CEA9BDF30A1A}"/>
              </a:ext>
            </a:extLst>
          </p:cNvPr>
          <p:cNvSpPr txBox="1">
            <a:spLocks noChangeArrowheads="1"/>
          </p:cNvSpPr>
          <p:nvPr/>
        </p:nvSpPr>
        <p:spPr bwMode="auto">
          <a:xfrm>
            <a:off x="717812" y="5371692"/>
            <a:ext cx="57303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0" dirty="0">
                <a:solidFill>
                  <a:srgbClr val="0070C0"/>
                </a:solidFill>
                <a:latin typeface="Calibri" panose="020F0502020204030204" pitchFamily="34" charset="0"/>
                <a:cs typeface="Calibri" panose="020F0502020204030204" pitchFamily="34" charset="0"/>
              </a:rPr>
              <a:t>CDNs excel at delivering static content</a:t>
            </a:r>
          </a:p>
        </p:txBody>
      </p:sp>
      <p:pic>
        <p:nvPicPr>
          <p:cNvPr id="165968" name="Picture 80" descr="j0079210">
            <a:extLst>
              <a:ext uri="{FF2B5EF4-FFF2-40B4-BE49-F238E27FC236}">
                <a16:creationId xmlns:a16="http://schemas.microsoft.com/office/drawing/2014/main" id="{D19B928D-6A4B-4A4D-8809-16BA260FE5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2989263"/>
            <a:ext cx="268288" cy="436562"/>
          </a:xfrm>
          <a:prstGeom prst="rect">
            <a:avLst/>
          </a:prstGeom>
          <a:noFill/>
          <a:extLst>
            <a:ext uri="{909E8E84-426E-40DD-AFC4-6F175D3DCCD1}">
              <a14:hiddenFill xmlns:a14="http://schemas.microsoft.com/office/drawing/2010/main">
                <a:solidFill>
                  <a:srgbClr val="FFFFFF"/>
                </a:solidFill>
              </a14:hiddenFill>
            </a:ext>
          </a:extLst>
        </p:spPr>
      </p:pic>
      <p:grpSp>
        <p:nvGrpSpPr>
          <p:cNvPr id="165969" name="Group 81">
            <a:extLst>
              <a:ext uri="{FF2B5EF4-FFF2-40B4-BE49-F238E27FC236}">
                <a16:creationId xmlns:a16="http://schemas.microsoft.com/office/drawing/2014/main" id="{9238FE98-619C-9844-A374-0B419448671B}"/>
              </a:ext>
            </a:extLst>
          </p:cNvPr>
          <p:cNvGrpSpPr>
            <a:grpSpLocks/>
          </p:cNvGrpSpPr>
          <p:nvPr/>
        </p:nvGrpSpPr>
        <p:grpSpPr bwMode="auto">
          <a:xfrm>
            <a:off x="7772400" y="3048000"/>
            <a:ext cx="381000" cy="381000"/>
            <a:chOff x="3408" y="3648"/>
            <a:chExt cx="192" cy="288"/>
          </a:xfrm>
        </p:grpSpPr>
        <p:sp>
          <p:nvSpPr>
            <p:cNvPr id="165970" name="Rectangle 82">
              <a:extLst>
                <a:ext uri="{FF2B5EF4-FFF2-40B4-BE49-F238E27FC236}">
                  <a16:creationId xmlns:a16="http://schemas.microsoft.com/office/drawing/2014/main" id="{B595EA74-D670-2B4A-A0BA-8224339AE841}"/>
                </a:ext>
              </a:extLst>
            </p:cNvPr>
            <p:cNvSpPr>
              <a:spLocks noChangeArrowheads="1"/>
            </p:cNvSpPr>
            <p:nvPr/>
          </p:nvSpPr>
          <p:spPr bwMode="auto">
            <a:xfrm>
              <a:off x="3408" y="3696"/>
              <a:ext cx="192" cy="192"/>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Calibri" panose="020F0502020204030204" pitchFamily="34" charset="0"/>
                <a:cs typeface="Calibri" panose="020F0502020204030204" pitchFamily="34" charset="0"/>
              </a:endParaRPr>
            </a:p>
          </p:txBody>
        </p:sp>
        <p:sp>
          <p:nvSpPr>
            <p:cNvPr id="165971" name="Oval 83">
              <a:extLst>
                <a:ext uri="{FF2B5EF4-FFF2-40B4-BE49-F238E27FC236}">
                  <a16:creationId xmlns:a16="http://schemas.microsoft.com/office/drawing/2014/main" id="{CB86C2C8-F508-C640-8416-1E59801AD452}"/>
                </a:ext>
              </a:extLst>
            </p:cNvPr>
            <p:cNvSpPr>
              <a:spLocks noChangeArrowheads="1"/>
            </p:cNvSpPr>
            <p:nvPr/>
          </p:nvSpPr>
          <p:spPr bwMode="auto">
            <a:xfrm>
              <a:off x="3408" y="3648"/>
              <a:ext cx="192" cy="9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Calibri" panose="020F0502020204030204" pitchFamily="34" charset="0"/>
                <a:cs typeface="Calibri" panose="020F0502020204030204" pitchFamily="34" charset="0"/>
              </a:endParaRPr>
            </a:p>
          </p:txBody>
        </p:sp>
        <p:sp>
          <p:nvSpPr>
            <p:cNvPr id="165972" name="Oval 84">
              <a:extLst>
                <a:ext uri="{FF2B5EF4-FFF2-40B4-BE49-F238E27FC236}">
                  <a16:creationId xmlns:a16="http://schemas.microsoft.com/office/drawing/2014/main" id="{1DE4E3B6-7B07-1746-A173-4C7ADCA5CC9E}"/>
                </a:ext>
              </a:extLst>
            </p:cNvPr>
            <p:cNvSpPr>
              <a:spLocks noChangeArrowheads="1"/>
            </p:cNvSpPr>
            <p:nvPr/>
          </p:nvSpPr>
          <p:spPr bwMode="auto">
            <a:xfrm>
              <a:off x="3408" y="3840"/>
              <a:ext cx="192" cy="9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Calibri" panose="020F0502020204030204" pitchFamily="34" charset="0"/>
                <a:cs typeface="Calibri" panose="020F0502020204030204" pitchFamily="34" charset="0"/>
              </a:endParaRPr>
            </a:p>
          </p:txBody>
        </p:sp>
      </p:grpSp>
      <p:pic>
        <p:nvPicPr>
          <p:cNvPr id="165974" name="Picture 86" descr="j0079210">
            <a:extLst>
              <a:ext uri="{FF2B5EF4-FFF2-40B4-BE49-F238E27FC236}">
                <a16:creationId xmlns:a16="http://schemas.microsoft.com/office/drawing/2014/main" id="{B9BAF470-E7A0-9C45-8D6D-C854C853D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3657600"/>
            <a:ext cx="268288" cy="436563"/>
          </a:xfrm>
          <a:prstGeom prst="rect">
            <a:avLst/>
          </a:prstGeom>
          <a:noFill/>
          <a:extLst>
            <a:ext uri="{909E8E84-426E-40DD-AFC4-6F175D3DCCD1}">
              <a14:hiddenFill xmlns:a14="http://schemas.microsoft.com/office/drawing/2010/main">
                <a:solidFill>
                  <a:srgbClr val="FFFFFF"/>
                </a:solidFill>
              </a14:hiddenFill>
            </a:ext>
          </a:extLst>
        </p:spPr>
      </p:pic>
      <p:grpSp>
        <p:nvGrpSpPr>
          <p:cNvPr id="165975" name="Group 87">
            <a:extLst>
              <a:ext uri="{FF2B5EF4-FFF2-40B4-BE49-F238E27FC236}">
                <a16:creationId xmlns:a16="http://schemas.microsoft.com/office/drawing/2014/main" id="{847F33F7-74F5-844F-9432-31854239EFB6}"/>
              </a:ext>
            </a:extLst>
          </p:cNvPr>
          <p:cNvGrpSpPr>
            <a:grpSpLocks/>
          </p:cNvGrpSpPr>
          <p:nvPr/>
        </p:nvGrpSpPr>
        <p:grpSpPr bwMode="auto">
          <a:xfrm>
            <a:off x="7772400" y="3716338"/>
            <a:ext cx="381000" cy="381000"/>
            <a:chOff x="3408" y="3648"/>
            <a:chExt cx="192" cy="288"/>
          </a:xfrm>
        </p:grpSpPr>
        <p:sp>
          <p:nvSpPr>
            <p:cNvPr id="165976" name="Rectangle 88">
              <a:extLst>
                <a:ext uri="{FF2B5EF4-FFF2-40B4-BE49-F238E27FC236}">
                  <a16:creationId xmlns:a16="http://schemas.microsoft.com/office/drawing/2014/main" id="{CFA89E8D-CA76-EC47-AE6B-E04D4C93658B}"/>
                </a:ext>
              </a:extLst>
            </p:cNvPr>
            <p:cNvSpPr>
              <a:spLocks noChangeArrowheads="1"/>
            </p:cNvSpPr>
            <p:nvPr/>
          </p:nvSpPr>
          <p:spPr bwMode="auto">
            <a:xfrm>
              <a:off x="3408" y="3696"/>
              <a:ext cx="192" cy="192"/>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Calibri" panose="020F0502020204030204" pitchFamily="34" charset="0"/>
                <a:cs typeface="Calibri" panose="020F0502020204030204" pitchFamily="34" charset="0"/>
              </a:endParaRPr>
            </a:p>
          </p:txBody>
        </p:sp>
        <p:sp>
          <p:nvSpPr>
            <p:cNvPr id="165977" name="Oval 89">
              <a:extLst>
                <a:ext uri="{FF2B5EF4-FFF2-40B4-BE49-F238E27FC236}">
                  <a16:creationId xmlns:a16="http://schemas.microsoft.com/office/drawing/2014/main" id="{465F421D-D723-924C-BFD8-F6F503E1E514}"/>
                </a:ext>
              </a:extLst>
            </p:cNvPr>
            <p:cNvSpPr>
              <a:spLocks noChangeArrowheads="1"/>
            </p:cNvSpPr>
            <p:nvPr/>
          </p:nvSpPr>
          <p:spPr bwMode="auto">
            <a:xfrm>
              <a:off x="3408" y="3648"/>
              <a:ext cx="192" cy="9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Calibri" panose="020F0502020204030204" pitchFamily="34" charset="0"/>
                <a:cs typeface="Calibri" panose="020F0502020204030204" pitchFamily="34" charset="0"/>
              </a:endParaRPr>
            </a:p>
          </p:txBody>
        </p:sp>
        <p:sp>
          <p:nvSpPr>
            <p:cNvPr id="165978" name="Oval 90">
              <a:extLst>
                <a:ext uri="{FF2B5EF4-FFF2-40B4-BE49-F238E27FC236}">
                  <a16:creationId xmlns:a16="http://schemas.microsoft.com/office/drawing/2014/main" id="{1273CAC9-C089-4E46-80A6-CC5F8170377D}"/>
                </a:ext>
              </a:extLst>
            </p:cNvPr>
            <p:cNvSpPr>
              <a:spLocks noChangeArrowheads="1"/>
            </p:cNvSpPr>
            <p:nvPr/>
          </p:nvSpPr>
          <p:spPr bwMode="auto">
            <a:xfrm>
              <a:off x="3408" y="3840"/>
              <a:ext cx="192" cy="9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Calibri" panose="020F0502020204030204" pitchFamily="34" charset="0"/>
                <a:cs typeface="Calibri" panose="020F0502020204030204" pitchFamily="34" charset="0"/>
              </a:endParaRPr>
            </a:p>
          </p:txBody>
        </p:sp>
      </p:grpSp>
      <p:pic>
        <p:nvPicPr>
          <p:cNvPr id="165979" name="Picture 91" descr="j0079210">
            <a:extLst>
              <a:ext uri="{FF2B5EF4-FFF2-40B4-BE49-F238E27FC236}">
                <a16:creationId xmlns:a16="http://schemas.microsoft.com/office/drawing/2014/main" id="{307F7F31-D30C-834C-9F34-26B485FFF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4284663"/>
            <a:ext cx="268288" cy="436562"/>
          </a:xfrm>
          <a:prstGeom prst="rect">
            <a:avLst/>
          </a:prstGeom>
          <a:noFill/>
          <a:extLst>
            <a:ext uri="{909E8E84-426E-40DD-AFC4-6F175D3DCCD1}">
              <a14:hiddenFill xmlns:a14="http://schemas.microsoft.com/office/drawing/2010/main">
                <a:solidFill>
                  <a:srgbClr val="FFFFFF"/>
                </a:solidFill>
              </a14:hiddenFill>
            </a:ext>
          </a:extLst>
        </p:spPr>
      </p:pic>
      <p:grpSp>
        <p:nvGrpSpPr>
          <p:cNvPr id="165980" name="Group 92">
            <a:extLst>
              <a:ext uri="{FF2B5EF4-FFF2-40B4-BE49-F238E27FC236}">
                <a16:creationId xmlns:a16="http://schemas.microsoft.com/office/drawing/2014/main" id="{1279A7C4-7377-674F-881E-9D9987D86CDE}"/>
              </a:ext>
            </a:extLst>
          </p:cNvPr>
          <p:cNvGrpSpPr>
            <a:grpSpLocks/>
          </p:cNvGrpSpPr>
          <p:nvPr/>
        </p:nvGrpSpPr>
        <p:grpSpPr bwMode="auto">
          <a:xfrm>
            <a:off x="7391400" y="4343400"/>
            <a:ext cx="381000" cy="381000"/>
            <a:chOff x="3408" y="3648"/>
            <a:chExt cx="192" cy="288"/>
          </a:xfrm>
        </p:grpSpPr>
        <p:sp>
          <p:nvSpPr>
            <p:cNvPr id="165981" name="Rectangle 93">
              <a:extLst>
                <a:ext uri="{FF2B5EF4-FFF2-40B4-BE49-F238E27FC236}">
                  <a16:creationId xmlns:a16="http://schemas.microsoft.com/office/drawing/2014/main" id="{179E0CF0-AD63-3A4C-A55B-52B7F794241E}"/>
                </a:ext>
              </a:extLst>
            </p:cNvPr>
            <p:cNvSpPr>
              <a:spLocks noChangeArrowheads="1"/>
            </p:cNvSpPr>
            <p:nvPr/>
          </p:nvSpPr>
          <p:spPr bwMode="auto">
            <a:xfrm>
              <a:off x="3408" y="3696"/>
              <a:ext cx="192" cy="192"/>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Calibri" panose="020F0502020204030204" pitchFamily="34" charset="0"/>
                <a:cs typeface="Calibri" panose="020F0502020204030204" pitchFamily="34" charset="0"/>
              </a:endParaRPr>
            </a:p>
          </p:txBody>
        </p:sp>
        <p:sp>
          <p:nvSpPr>
            <p:cNvPr id="165982" name="Oval 94">
              <a:extLst>
                <a:ext uri="{FF2B5EF4-FFF2-40B4-BE49-F238E27FC236}">
                  <a16:creationId xmlns:a16="http://schemas.microsoft.com/office/drawing/2014/main" id="{99FBD0FB-AD71-CD48-8071-36A568792718}"/>
                </a:ext>
              </a:extLst>
            </p:cNvPr>
            <p:cNvSpPr>
              <a:spLocks noChangeArrowheads="1"/>
            </p:cNvSpPr>
            <p:nvPr/>
          </p:nvSpPr>
          <p:spPr bwMode="auto">
            <a:xfrm>
              <a:off x="3408" y="3648"/>
              <a:ext cx="192" cy="9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Calibri" panose="020F0502020204030204" pitchFamily="34" charset="0"/>
                <a:cs typeface="Calibri" panose="020F0502020204030204" pitchFamily="34" charset="0"/>
              </a:endParaRPr>
            </a:p>
          </p:txBody>
        </p:sp>
        <p:sp>
          <p:nvSpPr>
            <p:cNvPr id="165983" name="Oval 95">
              <a:extLst>
                <a:ext uri="{FF2B5EF4-FFF2-40B4-BE49-F238E27FC236}">
                  <a16:creationId xmlns:a16="http://schemas.microsoft.com/office/drawing/2014/main" id="{3C748CDE-A550-D84D-BA9B-0B51C4A7B40D}"/>
                </a:ext>
              </a:extLst>
            </p:cNvPr>
            <p:cNvSpPr>
              <a:spLocks noChangeArrowheads="1"/>
            </p:cNvSpPr>
            <p:nvPr/>
          </p:nvSpPr>
          <p:spPr bwMode="auto">
            <a:xfrm>
              <a:off x="3408" y="3840"/>
              <a:ext cx="192" cy="96"/>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Calibri" panose="020F0502020204030204" pitchFamily="34" charset="0"/>
                <a:cs typeface="Calibri" panose="020F0502020204030204" pitchFamily="34" charset="0"/>
              </a:endParaRPr>
            </a:p>
          </p:txBody>
        </p:sp>
      </p:grpSp>
      <p:sp>
        <p:nvSpPr>
          <p:cNvPr id="2" name="Rectangle 1">
            <a:extLst>
              <a:ext uri="{FF2B5EF4-FFF2-40B4-BE49-F238E27FC236}">
                <a16:creationId xmlns:a16="http://schemas.microsoft.com/office/drawing/2014/main" id="{83CDCFE0-DD43-304B-ADC3-95A1AF3CE776}"/>
              </a:ext>
            </a:extLst>
          </p:cNvPr>
          <p:cNvSpPr/>
          <p:nvPr/>
        </p:nvSpPr>
        <p:spPr>
          <a:xfrm>
            <a:off x="1143000" y="5938103"/>
            <a:ext cx="7754484" cy="830997"/>
          </a:xfrm>
          <a:prstGeom prst="rect">
            <a:avLst/>
          </a:prstGeom>
        </p:spPr>
        <p:txBody>
          <a:bodyPr wrap="square">
            <a:spAutoFit/>
          </a:bodyPr>
          <a:lstStyle/>
          <a:p>
            <a:r>
              <a:rPr lang="en-US" altLang="en-US" b="0" dirty="0">
                <a:solidFill>
                  <a:srgbClr val="FF0000"/>
                </a:solidFill>
                <a:latin typeface="Calibri" panose="020F0502020204030204" pitchFamily="34" charset="0"/>
                <a:cs typeface="Calibri" panose="020F0502020204030204" pitchFamily="34" charset="0"/>
              </a:rPr>
              <a:t>Moves data closer to end-users </a:t>
            </a:r>
          </a:p>
          <a:p>
            <a:r>
              <a:rPr lang="en-US" altLang="en-US" b="0" dirty="0">
                <a:solidFill>
                  <a:srgbClr val="FF0000"/>
                </a:solidFill>
                <a:latin typeface="Calibri" panose="020F0502020204030204" pitchFamily="34" charset="0"/>
                <a:cs typeface="Calibri" panose="020F0502020204030204" pitchFamily="34" charset="0"/>
              </a:rPr>
              <a:t>Decreases latency and increases throughput</a:t>
            </a:r>
          </a:p>
        </p:txBody>
      </p:sp>
      <p:sp>
        <p:nvSpPr>
          <p:cNvPr id="3" name="Left Arrow 2">
            <a:hlinkClick r:id="rId4" action="ppaction://hlinksldjump"/>
            <a:extLst>
              <a:ext uri="{FF2B5EF4-FFF2-40B4-BE49-F238E27FC236}">
                <a16:creationId xmlns:a16="http://schemas.microsoft.com/office/drawing/2014/main" id="{8C70366F-821D-7A4F-B3DB-7F1814EEA999}"/>
              </a:ext>
            </a:extLst>
          </p:cNvPr>
          <p:cNvSpPr/>
          <p:nvPr/>
        </p:nvSpPr>
        <p:spPr bwMode="auto">
          <a:xfrm>
            <a:off x="179512" y="6231723"/>
            <a:ext cx="391988" cy="243756"/>
          </a:xfrm>
          <a:prstGeom prst="leftArrow">
            <a:avLst/>
          </a:prstGeom>
          <a:noFill/>
          <a:ln w="25400" cap="flat" cmpd="sng" algn="ctr">
            <a:solidFill>
              <a:srgbClr val="CC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pitchFamily="34" charset="0"/>
            </a:endParaRPr>
          </a:p>
        </p:txBody>
      </p:sp>
    </p:spTree>
    <p:extLst>
      <p:ext uri="{BB962C8B-B14F-4D97-AF65-F5344CB8AC3E}">
        <p14:creationId xmlns:p14="http://schemas.microsoft.com/office/powerpoint/2010/main" val="1688429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BEEF0-2E39-0F4D-BA55-52D6368EFEEB}"/>
              </a:ext>
            </a:extLst>
          </p:cNvPr>
          <p:cNvSpPr>
            <a:spLocks noGrp="1"/>
          </p:cNvSpPr>
          <p:nvPr>
            <p:ph type="title"/>
          </p:nvPr>
        </p:nvSpPr>
        <p:spPr/>
        <p:txBody>
          <a:bodyPr/>
          <a:lstStyle/>
          <a:p>
            <a:r>
              <a:rPr lang="en-US" dirty="0"/>
              <a:t>IC Manufacturing</a:t>
            </a:r>
          </a:p>
        </p:txBody>
      </p:sp>
    </p:spTree>
    <p:extLst>
      <p:ext uri="{BB962C8B-B14F-4D97-AF65-F5344CB8AC3E}">
        <p14:creationId xmlns:p14="http://schemas.microsoft.com/office/powerpoint/2010/main" val="19390803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44F10-85EE-0841-83CD-E6988B397501}"/>
              </a:ext>
            </a:extLst>
          </p:cNvPr>
          <p:cNvSpPr>
            <a:spLocks noGrp="1"/>
          </p:cNvSpPr>
          <p:nvPr>
            <p:ph type="title"/>
          </p:nvPr>
        </p:nvSpPr>
        <p:spPr>
          <a:xfrm>
            <a:off x="388761" y="548680"/>
            <a:ext cx="8071671" cy="401960"/>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altLang="en-US" dirty="0"/>
              <a:t>Memory and I/O Technology Trends</a:t>
            </a:r>
            <a:br>
              <a:rPr lang="en-US" altLang="en-US" dirty="0"/>
            </a:br>
            <a:endParaRPr lang="en-US" dirty="0"/>
          </a:p>
        </p:txBody>
      </p:sp>
      <p:sp>
        <p:nvSpPr>
          <p:cNvPr id="3" name="Content Placeholder 2">
            <a:extLst>
              <a:ext uri="{FF2B5EF4-FFF2-40B4-BE49-F238E27FC236}">
                <a16:creationId xmlns:a16="http://schemas.microsoft.com/office/drawing/2014/main" id="{937DA320-FE23-804B-A0C0-E795D8E16AEB}"/>
              </a:ext>
            </a:extLst>
          </p:cNvPr>
          <p:cNvSpPr>
            <a:spLocks noGrp="1"/>
          </p:cNvSpPr>
          <p:nvPr>
            <p:ph idx="1"/>
          </p:nvPr>
        </p:nvSpPr>
        <p:spPr/>
        <p:txBody>
          <a:bodyPr/>
          <a:lstStyle/>
          <a:p>
            <a:r>
              <a:rPr lang="en-US" altLang="en-US" dirty="0"/>
              <a:t>DRAM density increases by 40-60% per year, latency has reduced by 33% in 10 years (the memory wall!), bandwidth improves twice as fast as latency decreases</a:t>
            </a:r>
          </a:p>
          <a:p>
            <a:r>
              <a:rPr lang="en-US" altLang="en-US" dirty="0"/>
              <a:t>Disk density improves by 100% every year, latency improvement similar to DRAM</a:t>
            </a:r>
          </a:p>
          <a:p>
            <a:r>
              <a:rPr lang="en-US" altLang="en-US" dirty="0"/>
              <a:t> Networks: primary focus on bandwidth; 10Mb </a:t>
            </a:r>
            <a:r>
              <a:rPr lang="en-US" altLang="en-US" dirty="0">
                <a:sym typeface="Wingdings" panose="05000000000000000000" pitchFamily="2" charset="2"/>
              </a:rPr>
              <a:t> 100Mb</a:t>
            </a:r>
            <a:r>
              <a:rPr lang="en-US" altLang="en-US" dirty="0"/>
              <a:t> in 10 years; 100Mb </a:t>
            </a:r>
            <a:r>
              <a:rPr lang="en-US" altLang="en-US" dirty="0">
                <a:sym typeface="Wingdings" panose="05000000000000000000" pitchFamily="2" charset="2"/>
              </a:rPr>
              <a:t> 1Gb in 5 years</a:t>
            </a:r>
            <a:endParaRPr lang="en-US" altLang="en-US" dirty="0"/>
          </a:p>
          <a:p>
            <a:endParaRPr lang="en-US" dirty="0"/>
          </a:p>
        </p:txBody>
      </p:sp>
    </p:spTree>
    <p:extLst>
      <p:ext uri="{BB962C8B-B14F-4D97-AF65-F5344CB8AC3E}">
        <p14:creationId xmlns:p14="http://schemas.microsoft.com/office/powerpoint/2010/main" val="4219215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a:extLst>
              <a:ext uri="{FF2B5EF4-FFF2-40B4-BE49-F238E27FC236}">
                <a16:creationId xmlns:a16="http://schemas.microsoft.com/office/drawing/2014/main" id="{8BC5B2B3-7296-734A-AD49-87B8134D7AFB}"/>
              </a:ext>
            </a:extLst>
          </p:cNvPr>
          <p:cNvSpPr>
            <a:spLocks noGrp="1" noChangeArrowheads="1"/>
          </p:cNvSpPr>
          <p:nvPr>
            <p:ph type="title"/>
          </p:nvPr>
        </p:nvSpPr>
        <p:spPr/>
        <p:txBody>
          <a:bodyPr/>
          <a:lstStyle/>
          <a:p>
            <a:pPr eaLnBrk="1" hangingPunct="1"/>
            <a:r>
              <a:rPr lang="en-US" altLang="en-US" dirty="0"/>
              <a:t>Manufacturing ICs</a:t>
            </a:r>
            <a:endParaRPr lang="en-AU" altLang="en-US" dirty="0"/>
          </a:p>
        </p:txBody>
      </p:sp>
      <p:sp>
        <p:nvSpPr>
          <p:cNvPr id="46084" name="Rectangle 19">
            <a:extLst>
              <a:ext uri="{FF2B5EF4-FFF2-40B4-BE49-F238E27FC236}">
                <a16:creationId xmlns:a16="http://schemas.microsoft.com/office/drawing/2014/main" id="{5513EC7E-4B25-CB40-AE6F-5112EE84D359}"/>
              </a:ext>
            </a:extLst>
          </p:cNvPr>
          <p:cNvSpPr>
            <a:spLocks noGrp="1" noChangeArrowheads="1"/>
          </p:cNvSpPr>
          <p:nvPr>
            <p:ph idx="1"/>
          </p:nvPr>
        </p:nvSpPr>
        <p:spPr>
          <a:xfrm>
            <a:off x="396875" y="5370784"/>
            <a:ext cx="7896225" cy="1010543"/>
          </a:xfrm>
        </p:spPr>
        <p:txBody>
          <a:bodyPr/>
          <a:lstStyle/>
          <a:p>
            <a:pPr eaLnBrk="1" hangingPunct="1"/>
            <a:r>
              <a:rPr lang="en-US" altLang="en-US" dirty="0"/>
              <a:t>Yield: proportion of working dies per wafer</a:t>
            </a:r>
          </a:p>
        </p:txBody>
      </p:sp>
      <p:pic>
        <p:nvPicPr>
          <p:cNvPr id="46085" name="Picture 20" descr="f01-18-P374493">
            <a:extLst>
              <a:ext uri="{FF2B5EF4-FFF2-40B4-BE49-F238E27FC236}">
                <a16:creationId xmlns:a16="http://schemas.microsoft.com/office/drawing/2014/main" id="{E79FCE47-51B8-3348-8A20-C5D14CB03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412875"/>
            <a:ext cx="6481762"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3">
            <a:extLst>
              <a:ext uri="{FF2B5EF4-FFF2-40B4-BE49-F238E27FC236}">
                <a16:creationId xmlns:a16="http://schemas.microsoft.com/office/drawing/2014/main" id="{6A2E230B-1E3C-1246-AE62-C0F9627067A5}"/>
              </a:ext>
            </a:extLst>
          </p:cNvPr>
          <p:cNvSpPr txBox="1">
            <a:spLocks/>
          </p:cNvSpPr>
          <p:nvPr/>
        </p:nvSpPr>
        <p:spPr>
          <a:xfrm>
            <a:off x="251520" y="6317981"/>
            <a:ext cx="3411488"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lstStyle>
            <a:defPPr>
              <a:defRPr lang="en-US"/>
            </a:defPPr>
            <a:lvl1pPr marL="0" defTabSz="914400" eaLnBrk="1" latinLnBrk="0" hangingPunct="1">
              <a:buClrTx/>
              <a:buSzTx/>
              <a:buFontTx/>
              <a:buNone/>
              <a:defRPr sz="1200" b="0">
                <a:latin typeface="Calibri" panose="020F0502020204030204" pitchFamily="34" charset="0"/>
                <a:cs typeface="Calibri" panose="020F0502020204030204" pitchFamily="34" charset="0"/>
              </a:defRPr>
            </a:lvl1pPr>
            <a:lvl2pPr marL="742950" indent="-285750" defTabSz="914400" eaLnBrk="1" latinLnBrk="0" hangingPunct="1">
              <a:spcBef>
                <a:spcPct val="20000"/>
              </a:spcBef>
              <a:buClr>
                <a:schemeClr val="hlink"/>
              </a:buClr>
              <a:buSzPct val="55000"/>
              <a:buFont typeface="Wingdings" pitchFamily="2" charset="2"/>
              <a:buChar char="n"/>
              <a:defRPr sz="2800">
                <a:latin typeface="Arial" panose="020B0604020202020204" pitchFamily="34" charset="0"/>
              </a:defRPr>
            </a:lvl2pPr>
            <a:lvl3pPr marL="1143000" indent="-228600" defTabSz="914400" eaLnBrk="1" latinLnBrk="0" hangingPunct="1">
              <a:spcBef>
                <a:spcPct val="20000"/>
              </a:spcBef>
              <a:buClr>
                <a:schemeClr val="folHlink"/>
              </a:buClr>
              <a:buSzPct val="50000"/>
              <a:buFont typeface="Wingdings" pitchFamily="2" charset="2"/>
              <a:buChar char="n"/>
              <a:defRPr>
                <a:latin typeface="Arial" panose="020B0604020202020204" pitchFamily="34" charset="0"/>
              </a:defRPr>
            </a:lvl3pPr>
            <a:lvl4pPr marL="1600200" indent="-228600" defTabSz="914400" eaLnBrk="1" latinLnBrk="0" hangingPunct="1">
              <a:spcBef>
                <a:spcPct val="20000"/>
              </a:spcBef>
              <a:buClr>
                <a:schemeClr val="accent2"/>
              </a:buClr>
              <a:buSzPct val="55000"/>
              <a:buFont typeface="Wingdings" pitchFamily="2" charset="2"/>
              <a:buChar char="n"/>
              <a:defRPr sz="2000">
                <a:latin typeface="Arial" panose="020B0604020202020204" pitchFamily="34" charset="0"/>
              </a:defRPr>
            </a:lvl4pPr>
            <a:lvl5pPr marL="2057400" indent="-228600" defTabSz="914400" eaLnBrk="1" latinLnBrk="0" hangingPunct="1">
              <a:spcBef>
                <a:spcPct val="20000"/>
              </a:spcBef>
              <a:buClr>
                <a:schemeClr val="accent1"/>
              </a:buClr>
              <a:buSzPct val="50000"/>
              <a:buFont typeface="Wingdings" pitchFamily="2" charset="2"/>
              <a:buChar char="n"/>
              <a:defRPr sz="2000">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9pPr>
          </a:lstStyle>
          <a:p>
            <a:r>
              <a:rPr lang="en-AU" altLang="en-US" dirty="0"/>
              <a:t>Chapter 1 — Computer Abstractions and Technology — Patterson and Hennessy</a:t>
            </a:r>
          </a:p>
        </p:txBody>
      </p:sp>
    </p:spTree>
    <p:extLst>
      <p:ext uri="{BB962C8B-B14F-4D97-AF65-F5344CB8AC3E}">
        <p14:creationId xmlns:p14="http://schemas.microsoft.com/office/powerpoint/2010/main" val="4095186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BF0DE-29D6-3B4B-9230-D1D9D733568F}"/>
              </a:ext>
            </a:extLst>
          </p:cNvPr>
          <p:cNvSpPr>
            <a:spLocks noGrp="1"/>
          </p:cNvSpPr>
          <p:nvPr>
            <p:ph type="title"/>
          </p:nvPr>
        </p:nvSpPr>
        <p:spPr/>
        <p:txBody>
          <a:bodyPr/>
          <a:lstStyle/>
          <a:p>
            <a:r>
              <a:rPr lang="en-US" altLang="en-US" dirty="0"/>
              <a:t>Manufacturing ICs</a:t>
            </a:r>
            <a:endParaRPr lang="en-US" dirty="0"/>
          </a:p>
        </p:txBody>
      </p:sp>
      <p:sp>
        <p:nvSpPr>
          <p:cNvPr id="3" name="Content Placeholder 2">
            <a:extLst>
              <a:ext uri="{FF2B5EF4-FFF2-40B4-BE49-F238E27FC236}">
                <a16:creationId xmlns:a16="http://schemas.microsoft.com/office/drawing/2014/main" id="{19AAE5DC-01A7-6440-AC9F-A1C52C6592E8}"/>
              </a:ext>
            </a:extLst>
          </p:cNvPr>
          <p:cNvSpPr>
            <a:spLocks noGrp="1"/>
          </p:cNvSpPr>
          <p:nvPr>
            <p:ph idx="1"/>
          </p:nvPr>
        </p:nvSpPr>
        <p:spPr/>
        <p:txBody>
          <a:bodyPr/>
          <a:lstStyle/>
          <a:p>
            <a:r>
              <a:rPr lang="en-US" dirty="0"/>
              <a:t>Giant Silicon Ingot</a:t>
            </a:r>
          </a:p>
          <a:p>
            <a:pPr lvl="1"/>
            <a:r>
              <a:rPr lang="en-US" dirty="0"/>
              <a:t>8-12 inches in diameter and 12-14 inches long</a:t>
            </a:r>
          </a:p>
          <a:p>
            <a:pPr lvl="1"/>
            <a:r>
              <a:rPr lang="en-US" dirty="0"/>
              <a:t>Sliced into wafers – less than 0.1 inches thick</a:t>
            </a:r>
          </a:p>
          <a:p>
            <a:r>
              <a:rPr lang="en-US" dirty="0"/>
              <a:t>Wafer </a:t>
            </a:r>
            <a:r>
              <a:rPr lang="en-US" dirty="0">
                <a:sym typeface="Wingdings" pitchFamily="2" charset="2"/>
              </a:rPr>
              <a:t> Series of processing steps as patterns of chemicals are placed on each wafer  creates transistor, conductor, and insulators</a:t>
            </a:r>
          </a:p>
          <a:p>
            <a:pPr lvl="1"/>
            <a:r>
              <a:rPr lang="en-US" dirty="0">
                <a:sym typeface="Wingdings" pitchFamily="2" charset="2"/>
              </a:rPr>
              <a:t>One layer of transistor but 2 to 8 levels of metal conductor separated by layers of insulators</a:t>
            </a:r>
          </a:p>
          <a:p>
            <a:r>
              <a:rPr lang="en-US" dirty="0">
                <a:sym typeface="Wingdings" pitchFamily="2" charset="2"/>
              </a:rPr>
              <a:t>Patterned wafer is diced into dies or chips</a:t>
            </a:r>
            <a:endParaRPr lang="en-US" dirty="0"/>
          </a:p>
        </p:txBody>
      </p:sp>
      <p:sp>
        <p:nvSpPr>
          <p:cNvPr id="5" name="Footer Placeholder 3">
            <a:extLst>
              <a:ext uri="{FF2B5EF4-FFF2-40B4-BE49-F238E27FC236}">
                <a16:creationId xmlns:a16="http://schemas.microsoft.com/office/drawing/2014/main" id="{684B3117-3A47-9C45-8ABB-8A6C152F07D5}"/>
              </a:ext>
            </a:extLst>
          </p:cNvPr>
          <p:cNvSpPr txBox="1">
            <a:spLocks/>
          </p:cNvSpPr>
          <p:nvPr/>
        </p:nvSpPr>
        <p:spPr>
          <a:xfrm>
            <a:off x="251520" y="6317981"/>
            <a:ext cx="3411488"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lstStyle>
            <a:defPPr>
              <a:defRPr lang="en-US"/>
            </a:defPPr>
            <a:lvl1pPr marL="0" defTabSz="914400" eaLnBrk="1" latinLnBrk="0" hangingPunct="1">
              <a:buClrTx/>
              <a:buSzTx/>
              <a:buFontTx/>
              <a:buNone/>
              <a:defRPr sz="1200" b="0">
                <a:latin typeface="Calibri" panose="020F0502020204030204" pitchFamily="34" charset="0"/>
                <a:cs typeface="Calibri" panose="020F0502020204030204" pitchFamily="34" charset="0"/>
              </a:defRPr>
            </a:lvl1pPr>
            <a:lvl2pPr marL="742950" indent="-285750" defTabSz="914400" eaLnBrk="1" latinLnBrk="0" hangingPunct="1">
              <a:spcBef>
                <a:spcPct val="20000"/>
              </a:spcBef>
              <a:buClr>
                <a:schemeClr val="hlink"/>
              </a:buClr>
              <a:buSzPct val="55000"/>
              <a:buFont typeface="Wingdings" pitchFamily="2" charset="2"/>
              <a:buChar char="n"/>
              <a:defRPr sz="2800">
                <a:latin typeface="Arial" panose="020B0604020202020204" pitchFamily="34" charset="0"/>
              </a:defRPr>
            </a:lvl2pPr>
            <a:lvl3pPr marL="1143000" indent="-228600" defTabSz="914400" eaLnBrk="1" latinLnBrk="0" hangingPunct="1">
              <a:spcBef>
                <a:spcPct val="20000"/>
              </a:spcBef>
              <a:buClr>
                <a:schemeClr val="folHlink"/>
              </a:buClr>
              <a:buSzPct val="50000"/>
              <a:buFont typeface="Wingdings" pitchFamily="2" charset="2"/>
              <a:buChar char="n"/>
              <a:defRPr>
                <a:latin typeface="Arial" panose="020B0604020202020204" pitchFamily="34" charset="0"/>
              </a:defRPr>
            </a:lvl3pPr>
            <a:lvl4pPr marL="1600200" indent="-228600" defTabSz="914400" eaLnBrk="1" latinLnBrk="0" hangingPunct="1">
              <a:spcBef>
                <a:spcPct val="20000"/>
              </a:spcBef>
              <a:buClr>
                <a:schemeClr val="accent2"/>
              </a:buClr>
              <a:buSzPct val="55000"/>
              <a:buFont typeface="Wingdings" pitchFamily="2" charset="2"/>
              <a:buChar char="n"/>
              <a:defRPr sz="2000">
                <a:latin typeface="Arial" panose="020B0604020202020204" pitchFamily="34" charset="0"/>
              </a:defRPr>
            </a:lvl4pPr>
            <a:lvl5pPr marL="2057400" indent="-228600" defTabSz="914400" eaLnBrk="1" latinLnBrk="0" hangingPunct="1">
              <a:spcBef>
                <a:spcPct val="20000"/>
              </a:spcBef>
              <a:buClr>
                <a:schemeClr val="accent1"/>
              </a:buClr>
              <a:buSzPct val="50000"/>
              <a:buFont typeface="Wingdings" pitchFamily="2" charset="2"/>
              <a:buChar char="n"/>
              <a:defRPr sz="2000">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9pPr>
          </a:lstStyle>
          <a:p>
            <a:r>
              <a:rPr lang="en-AU" altLang="en-US" dirty="0"/>
              <a:t>Chapter 1 — Computer Abstractions and Technology — Patterson and Hennessy</a:t>
            </a:r>
          </a:p>
        </p:txBody>
      </p:sp>
    </p:spTree>
    <p:extLst>
      <p:ext uri="{BB962C8B-B14F-4D97-AF65-F5344CB8AC3E}">
        <p14:creationId xmlns:p14="http://schemas.microsoft.com/office/powerpoint/2010/main" val="1695906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F0623-1EAF-344D-A375-02281C4595C7}"/>
              </a:ext>
            </a:extLst>
          </p:cNvPr>
          <p:cNvSpPr>
            <a:spLocks noGrp="1"/>
          </p:cNvSpPr>
          <p:nvPr>
            <p:ph type="title"/>
          </p:nvPr>
        </p:nvSpPr>
        <p:spPr/>
        <p:txBody>
          <a:bodyPr/>
          <a:lstStyle/>
          <a:p>
            <a:r>
              <a:rPr lang="en-US" dirty="0"/>
              <a:t>Trends</a:t>
            </a:r>
          </a:p>
        </p:txBody>
      </p:sp>
      <p:sp>
        <p:nvSpPr>
          <p:cNvPr id="3" name="Content Placeholder 2">
            <a:extLst>
              <a:ext uri="{FF2B5EF4-FFF2-40B4-BE49-F238E27FC236}">
                <a16:creationId xmlns:a16="http://schemas.microsoft.com/office/drawing/2014/main" id="{56FFCA2F-3593-6241-B409-3C136F807D3E}"/>
              </a:ext>
            </a:extLst>
          </p:cNvPr>
          <p:cNvSpPr>
            <a:spLocks noGrp="1"/>
          </p:cNvSpPr>
          <p:nvPr>
            <p:ph idx="1"/>
          </p:nvPr>
        </p:nvSpPr>
        <p:spPr/>
        <p:txBody>
          <a:bodyPr>
            <a:normAutofit/>
          </a:bodyPr>
          <a:lstStyle/>
          <a:p>
            <a:pPr>
              <a:spcBef>
                <a:spcPct val="0"/>
              </a:spcBef>
              <a:buClr>
                <a:srgbClr val="CC0000"/>
              </a:buClr>
            </a:pPr>
            <a:r>
              <a:rPr lang="en-US" altLang="en-US" sz="2800" dirty="0"/>
              <a:t>Die size increases by 10-20% per year… functionality improvements</a:t>
            </a:r>
          </a:p>
          <a:p>
            <a:pPr>
              <a:spcBef>
                <a:spcPct val="0"/>
              </a:spcBef>
              <a:buClr>
                <a:srgbClr val="CC0000"/>
              </a:buClr>
            </a:pPr>
            <a:r>
              <a:rPr lang="en-US" altLang="en-US" sz="2800" dirty="0"/>
              <a:t>Wire delays do not scale down at the same rate as transistor delays</a:t>
            </a:r>
            <a:endParaRPr lang="en-US" sz="2400" dirty="0"/>
          </a:p>
        </p:txBody>
      </p:sp>
      <p:sp>
        <p:nvSpPr>
          <p:cNvPr id="5" name="Footer Placeholder 3">
            <a:extLst>
              <a:ext uri="{FF2B5EF4-FFF2-40B4-BE49-F238E27FC236}">
                <a16:creationId xmlns:a16="http://schemas.microsoft.com/office/drawing/2014/main" id="{C7880CB6-737E-BD48-BA1A-8CACF3EB7DEA}"/>
              </a:ext>
            </a:extLst>
          </p:cNvPr>
          <p:cNvSpPr txBox="1">
            <a:spLocks/>
          </p:cNvSpPr>
          <p:nvPr/>
        </p:nvSpPr>
        <p:spPr>
          <a:xfrm>
            <a:off x="251520" y="6317981"/>
            <a:ext cx="3411488"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lstStyle>
            <a:defPPr>
              <a:defRPr lang="en-US"/>
            </a:defPPr>
            <a:lvl1pPr marL="0" defTabSz="914400" eaLnBrk="1" latinLnBrk="0" hangingPunct="1">
              <a:buClrTx/>
              <a:buSzTx/>
              <a:buFontTx/>
              <a:buNone/>
              <a:defRPr sz="1200" b="0">
                <a:latin typeface="Calibri" panose="020F0502020204030204" pitchFamily="34" charset="0"/>
                <a:cs typeface="Calibri" panose="020F0502020204030204" pitchFamily="34" charset="0"/>
              </a:defRPr>
            </a:lvl1pPr>
            <a:lvl2pPr marL="742950" indent="-285750" defTabSz="914400" eaLnBrk="1" latinLnBrk="0" hangingPunct="1">
              <a:spcBef>
                <a:spcPct val="20000"/>
              </a:spcBef>
              <a:buClr>
                <a:schemeClr val="hlink"/>
              </a:buClr>
              <a:buSzPct val="55000"/>
              <a:buFont typeface="Wingdings" pitchFamily="2" charset="2"/>
              <a:buChar char="n"/>
              <a:defRPr sz="2800">
                <a:latin typeface="Arial" panose="020B0604020202020204" pitchFamily="34" charset="0"/>
              </a:defRPr>
            </a:lvl2pPr>
            <a:lvl3pPr marL="1143000" indent="-228600" defTabSz="914400" eaLnBrk="1" latinLnBrk="0" hangingPunct="1">
              <a:spcBef>
                <a:spcPct val="20000"/>
              </a:spcBef>
              <a:buClr>
                <a:schemeClr val="folHlink"/>
              </a:buClr>
              <a:buSzPct val="50000"/>
              <a:buFont typeface="Wingdings" pitchFamily="2" charset="2"/>
              <a:buChar char="n"/>
              <a:defRPr>
                <a:latin typeface="Arial" panose="020B0604020202020204" pitchFamily="34" charset="0"/>
              </a:defRPr>
            </a:lvl3pPr>
            <a:lvl4pPr marL="1600200" indent="-228600" defTabSz="914400" eaLnBrk="1" latinLnBrk="0" hangingPunct="1">
              <a:spcBef>
                <a:spcPct val="20000"/>
              </a:spcBef>
              <a:buClr>
                <a:schemeClr val="accent2"/>
              </a:buClr>
              <a:buSzPct val="55000"/>
              <a:buFont typeface="Wingdings" pitchFamily="2" charset="2"/>
              <a:buChar char="n"/>
              <a:defRPr sz="2000">
                <a:latin typeface="Arial" panose="020B0604020202020204" pitchFamily="34" charset="0"/>
              </a:defRPr>
            </a:lvl4pPr>
            <a:lvl5pPr marL="2057400" indent="-228600" defTabSz="914400" eaLnBrk="1" latinLnBrk="0" hangingPunct="1">
              <a:spcBef>
                <a:spcPct val="20000"/>
              </a:spcBef>
              <a:buClr>
                <a:schemeClr val="accent1"/>
              </a:buClr>
              <a:buSzPct val="50000"/>
              <a:buFont typeface="Wingdings" pitchFamily="2" charset="2"/>
              <a:buChar char="n"/>
              <a:defRPr sz="2000">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9pPr>
          </a:lstStyle>
          <a:p>
            <a:r>
              <a:rPr lang="en-AU" altLang="en-US" dirty="0"/>
              <a:t>Chapter 1 — Computer Abstractions and Technology — Patterson and Hennessy</a:t>
            </a:r>
          </a:p>
        </p:txBody>
      </p:sp>
    </p:spTree>
    <p:extLst>
      <p:ext uri="{BB962C8B-B14F-4D97-AF65-F5344CB8AC3E}">
        <p14:creationId xmlns:p14="http://schemas.microsoft.com/office/powerpoint/2010/main" val="3633650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F625B9-C733-C94A-8EF2-099E2F6770E3}"/>
              </a:ext>
            </a:extLst>
          </p:cNvPr>
          <p:cNvSpPr>
            <a:spLocks noGrp="1"/>
          </p:cNvSpPr>
          <p:nvPr>
            <p:ph type="title"/>
          </p:nvPr>
        </p:nvSpPr>
        <p:spPr/>
        <p:txBody>
          <a:bodyPr/>
          <a:lstStyle/>
          <a:p>
            <a:r>
              <a:rPr lang="en-US" dirty="0"/>
              <a:t>Manufacturing Process</a:t>
            </a:r>
          </a:p>
        </p:txBody>
      </p:sp>
      <p:sp>
        <p:nvSpPr>
          <p:cNvPr id="8" name="Content Placeholder 7">
            <a:extLst>
              <a:ext uri="{FF2B5EF4-FFF2-40B4-BE49-F238E27FC236}">
                <a16:creationId xmlns:a16="http://schemas.microsoft.com/office/drawing/2014/main" id="{6E1496AD-EF70-0747-895D-CE3202AEE8CC}"/>
              </a:ext>
            </a:extLst>
          </p:cNvPr>
          <p:cNvSpPr>
            <a:spLocks noGrp="1"/>
          </p:cNvSpPr>
          <p:nvPr>
            <p:ph idx="1"/>
          </p:nvPr>
        </p:nvSpPr>
        <p:spPr/>
        <p:txBody>
          <a:bodyPr vert="horz" lIns="91440" tIns="45720" rIns="91440" bIns="45720" rtlCol="0" anchor="t" anchorCtr="0">
            <a:normAutofit/>
          </a:bodyPr>
          <a:lstStyle/>
          <a:p>
            <a:r>
              <a:rPr lang="en-US" altLang="en-US" dirty="0"/>
              <a:t>Silicon wafers undergo many processing steps so that different parts of the wafer behave as insulators, conductors, and transistors (switches)</a:t>
            </a:r>
          </a:p>
          <a:p>
            <a:r>
              <a:rPr lang="en-US" altLang="en-US" dirty="0"/>
              <a:t> Multiple metal layers on the silicon enable connections between transistors</a:t>
            </a:r>
          </a:p>
          <a:p>
            <a:r>
              <a:rPr lang="en-US" altLang="en-US" dirty="0"/>
              <a:t> The wafer is chopped into many dies – the size of the die determines yield and cost</a:t>
            </a:r>
          </a:p>
          <a:p>
            <a:endParaRPr lang="en-US" dirty="0"/>
          </a:p>
        </p:txBody>
      </p:sp>
      <p:sp>
        <p:nvSpPr>
          <p:cNvPr id="6" name="Footer Placeholder 3">
            <a:extLst>
              <a:ext uri="{FF2B5EF4-FFF2-40B4-BE49-F238E27FC236}">
                <a16:creationId xmlns:a16="http://schemas.microsoft.com/office/drawing/2014/main" id="{8E2F6E73-FFDF-ED4B-885F-1E543E80EA30}"/>
              </a:ext>
            </a:extLst>
          </p:cNvPr>
          <p:cNvSpPr txBox="1">
            <a:spLocks/>
          </p:cNvSpPr>
          <p:nvPr/>
        </p:nvSpPr>
        <p:spPr>
          <a:xfrm>
            <a:off x="251520" y="6317981"/>
            <a:ext cx="3411488"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lstStyle>
            <a:defPPr>
              <a:defRPr lang="en-US"/>
            </a:defPPr>
            <a:lvl1pPr marL="0" defTabSz="914400" eaLnBrk="1" latinLnBrk="0" hangingPunct="1">
              <a:buClrTx/>
              <a:buSzTx/>
              <a:buFontTx/>
              <a:buNone/>
              <a:defRPr sz="1200" b="0">
                <a:latin typeface="Calibri" panose="020F0502020204030204" pitchFamily="34" charset="0"/>
                <a:cs typeface="Calibri" panose="020F0502020204030204" pitchFamily="34" charset="0"/>
              </a:defRPr>
            </a:lvl1pPr>
            <a:lvl2pPr marL="742950" indent="-285750" defTabSz="914400" eaLnBrk="1" latinLnBrk="0" hangingPunct="1">
              <a:spcBef>
                <a:spcPct val="20000"/>
              </a:spcBef>
              <a:buClr>
                <a:schemeClr val="hlink"/>
              </a:buClr>
              <a:buSzPct val="55000"/>
              <a:buFont typeface="Wingdings" pitchFamily="2" charset="2"/>
              <a:buChar char="n"/>
              <a:defRPr sz="2800">
                <a:latin typeface="Arial" panose="020B0604020202020204" pitchFamily="34" charset="0"/>
              </a:defRPr>
            </a:lvl2pPr>
            <a:lvl3pPr marL="1143000" indent="-228600" defTabSz="914400" eaLnBrk="1" latinLnBrk="0" hangingPunct="1">
              <a:spcBef>
                <a:spcPct val="20000"/>
              </a:spcBef>
              <a:buClr>
                <a:schemeClr val="folHlink"/>
              </a:buClr>
              <a:buSzPct val="50000"/>
              <a:buFont typeface="Wingdings" pitchFamily="2" charset="2"/>
              <a:buChar char="n"/>
              <a:defRPr>
                <a:latin typeface="Arial" panose="020B0604020202020204" pitchFamily="34" charset="0"/>
              </a:defRPr>
            </a:lvl3pPr>
            <a:lvl4pPr marL="1600200" indent="-228600" defTabSz="914400" eaLnBrk="1" latinLnBrk="0" hangingPunct="1">
              <a:spcBef>
                <a:spcPct val="20000"/>
              </a:spcBef>
              <a:buClr>
                <a:schemeClr val="accent2"/>
              </a:buClr>
              <a:buSzPct val="55000"/>
              <a:buFont typeface="Wingdings" pitchFamily="2" charset="2"/>
              <a:buChar char="n"/>
              <a:defRPr sz="2000">
                <a:latin typeface="Arial" panose="020B0604020202020204" pitchFamily="34" charset="0"/>
              </a:defRPr>
            </a:lvl4pPr>
            <a:lvl5pPr marL="2057400" indent="-228600" defTabSz="914400" eaLnBrk="1" latinLnBrk="0" hangingPunct="1">
              <a:spcBef>
                <a:spcPct val="20000"/>
              </a:spcBef>
              <a:buClr>
                <a:schemeClr val="accent1"/>
              </a:buClr>
              <a:buSzPct val="50000"/>
              <a:buFont typeface="Wingdings" pitchFamily="2" charset="2"/>
              <a:buChar char="n"/>
              <a:defRPr sz="2000">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9pPr>
          </a:lstStyle>
          <a:p>
            <a:r>
              <a:rPr lang="en-AU" altLang="en-US" dirty="0"/>
              <a:t>Chapter 1 — Computer Abstractions and Technology — Patterson and Hennessy</a:t>
            </a:r>
          </a:p>
        </p:txBody>
      </p:sp>
      <p:pic>
        <p:nvPicPr>
          <p:cNvPr id="2" name="Picture 1">
            <a:extLst>
              <a:ext uri="{FF2B5EF4-FFF2-40B4-BE49-F238E27FC236}">
                <a16:creationId xmlns:a16="http://schemas.microsoft.com/office/drawing/2014/main" id="{256E181C-3571-D24D-BBDD-748BD8C56450}"/>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9380472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C00A4-D734-2948-92A4-8CE87F1F936C}"/>
              </a:ext>
            </a:extLst>
          </p:cNvPr>
          <p:cNvSpPr>
            <a:spLocks noGrp="1"/>
          </p:cNvSpPr>
          <p:nvPr>
            <p:ph type="title"/>
          </p:nvPr>
        </p:nvSpPr>
        <p:spPr/>
        <p:txBody>
          <a:bodyPr/>
          <a:lstStyle/>
          <a:p>
            <a:r>
              <a:rPr lang="en-US" dirty="0"/>
              <a:t>Self study </a:t>
            </a:r>
          </a:p>
        </p:txBody>
      </p:sp>
      <p:sp>
        <p:nvSpPr>
          <p:cNvPr id="3" name="Content Placeholder 2">
            <a:extLst>
              <a:ext uri="{FF2B5EF4-FFF2-40B4-BE49-F238E27FC236}">
                <a16:creationId xmlns:a16="http://schemas.microsoft.com/office/drawing/2014/main" id="{61F6F1BE-14D2-4541-8275-F811D86A303A}"/>
              </a:ext>
            </a:extLst>
          </p:cNvPr>
          <p:cNvSpPr>
            <a:spLocks noGrp="1"/>
          </p:cNvSpPr>
          <p:nvPr>
            <p:ph idx="1"/>
          </p:nvPr>
        </p:nvSpPr>
        <p:spPr/>
        <p:txBody>
          <a:bodyPr/>
          <a:lstStyle/>
          <a:p>
            <a:r>
              <a:rPr lang="en-US" dirty="0"/>
              <a:t>If you are asked to design a mobile handset, what will be the main design requirements?</a:t>
            </a:r>
          </a:p>
          <a:p>
            <a:r>
              <a:rPr lang="en-US" dirty="0"/>
              <a:t>What is the difference between Cloud and Data Center ?</a:t>
            </a:r>
          </a:p>
          <a:p>
            <a:r>
              <a:rPr lang="en-US" dirty="0"/>
              <a:t>What are the reasons for popularity of Cloud computing?</a:t>
            </a:r>
          </a:p>
          <a:p>
            <a:r>
              <a:rPr lang="en-US" dirty="0"/>
              <a:t>What is the difference between Synchronous and Asynchronous circuits?</a:t>
            </a:r>
          </a:p>
          <a:p>
            <a:r>
              <a:rPr lang="en-US" dirty="0"/>
              <a:t>Whatever device you use, find out how it works</a:t>
            </a:r>
          </a:p>
          <a:p>
            <a:pPr lvl="1"/>
            <a:r>
              <a:rPr lang="en-US" dirty="0"/>
              <a:t>For example, yesterday, I have </a:t>
            </a:r>
          </a:p>
        </p:txBody>
      </p:sp>
    </p:spTree>
    <p:extLst>
      <p:ext uri="{BB962C8B-B14F-4D97-AF65-F5344CB8AC3E}">
        <p14:creationId xmlns:p14="http://schemas.microsoft.com/office/powerpoint/2010/main" val="1330635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1CE72-0654-F444-825B-D4D3ACDC01F6}"/>
              </a:ext>
            </a:extLst>
          </p:cNvPr>
          <p:cNvSpPr>
            <a:spLocks noGrp="1"/>
          </p:cNvSpPr>
          <p:nvPr>
            <p:ph type="title"/>
          </p:nvPr>
        </p:nvSpPr>
        <p:spPr/>
        <p:txBody>
          <a:bodyPr/>
          <a:lstStyle/>
          <a:p>
            <a:r>
              <a:rPr lang="en-US" dirty="0"/>
              <a:t>Self Study</a:t>
            </a:r>
          </a:p>
        </p:txBody>
      </p:sp>
      <p:sp>
        <p:nvSpPr>
          <p:cNvPr id="3" name="Content Placeholder 2">
            <a:extLst>
              <a:ext uri="{FF2B5EF4-FFF2-40B4-BE49-F238E27FC236}">
                <a16:creationId xmlns:a16="http://schemas.microsoft.com/office/drawing/2014/main" id="{FE7F52DA-BE6E-D449-BD41-AACFD639C298}"/>
              </a:ext>
            </a:extLst>
          </p:cNvPr>
          <p:cNvSpPr>
            <a:spLocks noGrp="1"/>
          </p:cNvSpPr>
          <p:nvPr>
            <p:ph idx="1"/>
          </p:nvPr>
        </p:nvSpPr>
        <p:spPr/>
        <p:txBody>
          <a:bodyPr/>
          <a:lstStyle/>
          <a:p>
            <a:r>
              <a:rPr lang="en-US" dirty="0"/>
              <a:t>Be a smart computer Engineer</a:t>
            </a:r>
          </a:p>
          <a:p>
            <a:pPr lvl="1"/>
            <a:r>
              <a:rPr lang="en-US" dirty="0"/>
              <a:t>Whatever device you use – learn about it’s functioning, it’s components, trends </a:t>
            </a:r>
            <a:r>
              <a:rPr lang="en-US" dirty="0" err="1"/>
              <a:t>etc</a:t>
            </a:r>
            <a:endParaRPr lang="en-US" dirty="0"/>
          </a:p>
          <a:p>
            <a:pPr lvl="1"/>
            <a:r>
              <a:rPr lang="en-US" dirty="0"/>
              <a:t>For example, today, I have got 100 </a:t>
            </a:r>
            <a:r>
              <a:rPr lang="en-US" dirty="0" err="1"/>
              <a:t>Mbps</a:t>
            </a:r>
            <a:r>
              <a:rPr lang="en-US" dirty="0"/>
              <a:t> Broadband connection. I need to find out </a:t>
            </a:r>
          </a:p>
          <a:p>
            <a:pPr lvl="2"/>
            <a:r>
              <a:rPr lang="en-US" dirty="0"/>
              <a:t>What technology it uses </a:t>
            </a:r>
            <a:r>
              <a:rPr lang="en-US" dirty="0" err="1"/>
              <a:t>eg</a:t>
            </a:r>
            <a:r>
              <a:rPr lang="en-US" dirty="0"/>
              <a:t> Fiber to home ?</a:t>
            </a:r>
          </a:p>
          <a:p>
            <a:pPr lvl="2"/>
            <a:r>
              <a:rPr lang="en-US" dirty="0"/>
              <a:t>What kind of fiber it uses ?</a:t>
            </a:r>
          </a:p>
          <a:p>
            <a:pPr lvl="2"/>
            <a:r>
              <a:rPr lang="en-US" dirty="0"/>
              <a:t>What is backend router for Airtel – which connects multiple homes over fiber?</a:t>
            </a:r>
          </a:p>
          <a:p>
            <a:pPr lvl="2"/>
            <a:r>
              <a:rPr lang="en-US" dirty="0"/>
              <a:t>What is the capacity of the router airtel has provided at home?</a:t>
            </a:r>
          </a:p>
          <a:p>
            <a:pPr lvl="2"/>
            <a:r>
              <a:rPr lang="en-US" dirty="0"/>
              <a:t>What is the security mechanism? Do I need to do anything apart from setting device password?</a:t>
            </a:r>
          </a:p>
          <a:p>
            <a:pPr lvl="2"/>
            <a:r>
              <a:rPr lang="en-US" dirty="0"/>
              <a:t>How do I set up password for SSID?</a:t>
            </a:r>
          </a:p>
          <a:p>
            <a:pPr lvl="1"/>
            <a:r>
              <a:rPr lang="en-US" dirty="0"/>
              <a:t>What is the range of the </a:t>
            </a:r>
            <a:r>
              <a:rPr lang="en-US" dirty="0" err="1"/>
              <a:t>WiFi</a:t>
            </a:r>
            <a:r>
              <a:rPr lang="en-US" dirty="0"/>
              <a:t> signal ? How do I get strong signal in my study room – which is two rooms away?</a:t>
            </a:r>
          </a:p>
        </p:txBody>
      </p:sp>
    </p:spTree>
    <p:extLst>
      <p:ext uri="{BB962C8B-B14F-4D97-AF65-F5344CB8AC3E}">
        <p14:creationId xmlns:p14="http://schemas.microsoft.com/office/powerpoint/2010/main" val="2827942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0D28-C402-D24A-8C86-2A100A715C57}"/>
              </a:ext>
            </a:extLst>
          </p:cNvPr>
          <p:cNvSpPr>
            <a:spLocks noGrp="1"/>
          </p:cNvSpPr>
          <p:nvPr>
            <p:ph type="title"/>
          </p:nvPr>
        </p:nvSpPr>
        <p:spPr/>
        <p:txBody>
          <a:bodyPr/>
          <a:lstStyle/>
          <a:p>
            <a:r>
              <a:rPr lang="en-US" dirty="0"/>
              <a:t>Classes of Computers</a:t>
            </a:r>
          </a:p>
        </p:txBody>
      </p:sp>
      <p:sp>
        <p:nvSpPr>
          <p:cNvPr id="3" name="Content Placeholder 2">
            <a:extLst>
              <a:ext uri="{FF2B5EF4-FFF2-40B4-BE49-F238E27FC236}">
                <a16:creationId xmlns:a16="http://schemas.microsoft.com/office/drawing/2014/main" id="{CBB8905B-15AC-6F49-83C5-070ED7F3ABF8}"/>
              </a:ext>
            </a:extLst>
          </p:cNvPr>
          <p:cNvSpPr>
            <a:spLocks noGrp="1"/>
          </p:cNvSpPr>
          <p:nvPr>
            <p:ph idx="1"/>
          </p:nvPr>
        </p:nvSpPr>
        <p:spPr/>
        <p:txBody>
          <a:bodyPr>
            <a:normAutofit/>
          </a:bodyPr>
          <a:lstStyle/>
          <a:p>
            <a:r>
              <a:rPr lang="en-US" dirty="0">
                <a:solidFill>
                  <a:srgbClr val="C00000"/>
                </a:solidFill>
              </a:rPr>
              <a:t>Personal Computers</a:t>
            </a:r>
          </a:p>
          <a:p>
            <a:pPr lvl="1"/>
            <a:r>
              <a:rPr lang="en-US" dirty="0">
                <a:solidFill>
                  <a:srgbClr val="0070C0"/>
                </a:solidFill>
              </a:rPr>
              <a:t>General Purpose </a:t>
            </a:r>
            <a:r>
              <a:rPr lang="en-US" dirty="0"/>
              <a:t>– variety of software</a:t>
            </a:r>
          </a:p>
          <a:p>
            <a:pPr lvl="1"/>
            <a:r>
              <a:rPr lang="en-US" dirty="0"/>
              <a:t>Runs a variety of applications – millions of them</a:t>
            </a:r>
          </a:p>
          <a:p>
            <a:pPr lvl="2"/>
            <a:r>
              <a:rPr lang="en-US" dirty="0"/>
              <a:t>Doesn’t impose restrictions on development of new applications</a:t>
            </a:r>
          </a:p>
          <a:p>
            <a:pPr lvl="1"/>
            <a:r>
              <a:rPr lang="en-US" dirty="0"/>
              <a:t>Subject to cost/performance tradeoff</a:t>
            </a:r>
          </a:p>
          <a:p>
            <a:pPr lvl="1"/>
            <a:r>
              <a:rPr lang="en-US" dirty="0"/>
              <a:t>What are the design goals of a PC ?</a:t>
            </a:r>
          </a:p>
          <a:p>
            <a:r>
              <a:rPr lang="en-US" dirty="0">
                <a:solidFill>
                  <a:srgbClr val="C00000"/>
                </a:solidFill>
              </a:rPr>
              <a:t>Server Computers</a:t>
            </a:r>
          </a:p>
          <a:p>
            <a:pPr lvl="1"/>
            <a:r>
              <a:rPr lang="en-US" dirty="0"/>
              <a:t>Network based</a:t>
            </a:r>
          </a:p>
          <a:p>
            <a:pPr lvl="1"/>
            <a:r>
              <a:rPr lang="en-US" dirty="0"/>
              <a:t>High capacity, performance, reliability</a:t>
            </a:r>
          </a:p>
          <a:p>
            <a:pPr lvl="1"/>
            <a:r>
              <a:rPr lang="en-US" dirty="0"/>
              <a:t>Range from small to very large</a:t>
            </a:r>
          </a:p>
          <a:p>
            <a:pPr lvl="1"/>
            <a:r>
              <a:rPr lang="en-US" dirty="0"/>
              <a:t>Client – Server based </a:t>
            </a:r>
          </a:p>
          <a:p>
            <a:pPr lvl="1"/>
            <a:endParaRPr lang="en-US" dirty="0"/>
          </a:p>
        </p:txBody>
      </p:sp>
      <p:sp>
        <p:nvSpPr>
          <p:cNvPr id="5" name="Footer Placeholder 3">
            <a:extLst>
              <a:ext uri="{FF2B5EF4-FFF2-40B4-BE49-F238E27FC236}">
                <a16:creationId xmlns:a16="http://schemas.microsoft.com/office/drawing/2014/main" id="{BFA51AFA-8313-1147-BC02-D846A62C2866}"/>
              </a:ext>
            </a:extLst>
          </p:cNvPr>
          <p:cNvSpPr txBox="1">
            <a:spLocks/>
          </p:cNvSpPr>
          <p:nvPr/>
        </p:nvSpPr>
        <p:spPr>
          <a:xfrm>
            <a:off x="251520" y="6317981"/>
            <a:ext cx="3600400" cy="30945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lstStyle>
            <a:defPPr>
              <a:defRPr lang="en-US"/>
            </a:defPPr>
            <a:lvl1pPr marL="0" algn="l" defTabSz="914400" rtl="0" eaLnBrk="1" latinLnBrk="0" hangingPunct="1">
              <a:spcBef>
                <a:spcPct val="20000"/>
              </a:spcBef>
              <a:buClr>
                <a:schemeClr val="folHlink"/>
              </a:buClr>
              <a:buSzPct val="60000"/>
              <a:buFont typeface="Wingdings" pitchFamily="2" charset="2"/>
              <a:buChar char="n"/>
              <a:defRPr sz="3200" kern="1200">
                <a:solidFill>
                  <a:schemeClr val="tx1"/>
                </a:solidFill>
                <a:latin typeface="Arial" panose="020B0604020202020204" pitchFamily="34" charset="0"/>
                <a:ea typeface="+mn-ea"/>
                <a:cs typeface="Calibri"/>
              </a:defRPr>
            </a:lvl1pPr>
            <a:lvl2pPr marL="742950" indent="-285750" algn="l" defTabSz="914400" rtl="0" eaLnBrk="1" latinLnBrk="0" hangingPunct="1">
              <a:spcBef>
                <a:spcPct val="20000"/>
              </a:spcBef>
              <a:buClr>
                <a:schemeClr val="hlink"/>
              </a:buClr>
              <a:buSzPct val="55000"/>
              <a:buFont typeface="Wingdings" pitchFamily="2" charset="2"/>
              <a:buChar char="n"/>
              <a:defRPr sz="2800" kern="1200">
                <a:solidFill>
                  <a:schemeClr val="tx1"/>
                </a:solidFill>
                <a:latin typeface="Arial" panose="020B0604020202020204" pitchFamily="34" charset="0"/>
                <a:ea typeface="+mn-ea"/>
                <a:cs typeface="+mn-cs"/>
              </a:defRPr>
            </a:lvl2pPr>
            <a:lvl3pPr marL="1143000" indent="-228600" algn="l" defTabSz="914400" rtl="0" eaLnBrk="1" latinLnBrk="0" hangingPunct="1">
              <a:spcBef>
                <a:spcPct val="20000"/>
              </a:spcBef>
              <a:buClr>
                <a:schemeClr val="folHlink"/>
              </a:buClr>
              <a:buSzPct val="50000"/>
              <a:buFont typeface="Wingdings" pitchFamily="2" charset="2"/>
              <a:buChar char="n"/>
              <a:defRPr sz="2400" kern="1200">
                <a:solidFill>
                  <a:schemeClr val="tx1"/>
                </a:solidFill>
                <a:latin typeface="Arial" panose="020B0604020202020204" pitchFamily="34" charset="0"/>
                <a:ea typeface="+mn-ea"/>
                <a:cs typeface="+mn-cs"/>
              </a:defRPr>
            </a:lvl3pPr>
            <a:lvl4pPr marL="1600200" indent="-228600" algn="l" defTabSz="914400" rtl="0" eaLnBrk="1" latinLnBrk="0" hangingPunct="1">
              <a:spcBef>
                <a:spcPct val="20000"/>
              </a:spcBef>
              <a:buClr>
                <a:schemeClr val="accent2"/>
              </a:buClr>
              <a:buSzPct val="55000"/>
              <a:buFont typeface="Wingdings" pitchFamily="2" charset="2"/>
              <a:buChar char="n"/>
              <a:defRPr sz="2000" kern="1200">
                <a:solidFill>
                  <a:schemeClr val="tx1"/>
                </a:solidFill>
                <a:latin typeface="Arial" panose="020B0604020202020204" pitchFamily="34" charset="0"/>
                <a:ea typeface="+mn-ea"/>
                <a:cs typeface="+mn-cs"/>
              </a:defRPr>
            </a:lvl4pPr>
            <a:lvl5pPr marL="2057400" indent="-228600" algn="l" defTabSz="914400" rtl="0" eaLnBrk="1" latinLnBrk="0" hangingPunct="1">
              <a:spcBef>
                <a:spcPct val="20000"/>
              </a:spcBef>
              <a:buClr>
                <a:schemeClr val="accent1"/>
              </a:buClr>
              <a:buSzPct val="50000"/>
              <a:buFont typeface="Wingdings" pitchFamily="2" charset="2"/>
              <a:buChar char="n"/>
              <a:defRPr sz="20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20000"/>
              </a:spcBef>
              <a:spcAft>
                <a:spcPct val="0"/>
              </a:spcAft>
              <a:buClr>
                <a:schemeClr val="accent1"/>
              </a:buClr>
              <a:buSzPct val="50000"/>
              <a:buFont typeface="Wingdings" pitchFamily="2" charset="2"/>
              <a:buChar char="n"/>
              <a:defRPr sz="20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20000"/>
              </a:spcBef>
              <a:spcAft>
                <a:spcPct val="0"/>
              </a:spcAft>
              <a:buClr>
                <a:schemeClr val="accent1"/>
              </a:buClr>
              <a:buSzPct val="50000"/>
              <a:buFont typeface="Wingdings" pitchFamily="2" charset="2"/>
              <a:buChar char="n"/>
              <a:defRPr sz="20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20000"/>
              </a:spcBef>
              <a:spcAft>
                <a:spcPct val="0"/>
              </a:spcAft>
              <a:buClr>
                <a:schemeClr val="accent1"/>
              </a:buClr>
              <a:buSzPct val="50000"/>
              <a:buFont typeface="Wingdings" pitchFamily="2" charset="2"/>
              <a:buChar char="n"/>
              <a:defRPr sz="20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20000"/>
              </a:spcBef>
              <a:spcAft>
                <a:spcPct val="0"/>
              </a:spcAft>
              <a:buClr>
                <a:schemeClr val="accent1"/>
              </a:buClr>
              <a:buSzPct val="50000"/>
              <a:buFont typeface="Wingdings" pitchFamily="2" charset="2"/>
              <a:buChar char="n"/>
              <a:defRPr sz="2000" kern="1200">
                <a:solidFill>
                  <a:schemeClr val="tx1"/>
                </a:solidFill>
                <a:latin typeface="Arial" panose="020B0604020202020204" pitchFamily="34" charset="0"/>
                <a:ea typeface="+mn-ea"/>
                <a:cs typeface="+mn-cs"/>
              </a:defRPr>
            </a:lvl9pPr>
          </a:lstStyle>
          <a:p>
            <a:pPr>
              <a:spcBef>
                <a:spcPct val="0"/>
              </a:spcBef>
              <a:buClrTx/>
              <a:buSzTx/>
              <a:buFontTx/>
              <a:buNone/>
            </a:pPr>
            <a:r>
              <a:rPr lang="en-AU" altLang="en-US" sz="1200" b="0" dirty="0">
                <a:latin typeface="Calibri" panose="020F0502020204030204" pitchFamily="34" charset="0"/>
                <a:cs typeface="Calibri" panose="020F0502020204030204" pitchFamily="34" charset="0"/>
              </a:rPr>
              <a:t>Chapter 1 — Computer Abstractions and Technology —</a:t>
            </a:r>
          </a:p>
          <a:p>
            <a:pPr>
              <a:spcBef>
                <a:spcPct val="0"/>
              </a:spcBef>
              <a:buClrTx/>
              <a:buSzTx/>
              <a:buFontTx/>
              <a:buNone/>
            </a:pPr>
            <a:r>
              <a:rPr lang="en-AU" altLang="en-US" sz="1200" b="0" dirty="0">
                <a:latin typeface="Calibri" panose="020F0502020204030204" pitchFamily="34" charset="0"/>
                <a:cs typeface="Calibri" panose="020F0502020204030204" pitchFamily="34" charset="0"/>
              </a:rPr>
              <a:t> Patterson and Hennessy</a:t>
            </a:r>
          </a:p>
        </p:txBody>
      </p:sp>
    </p:spTree>
    <p:extLst>
      <p:ext uri="{BB962C8B-B14F-4D97-AF65-F5344CB8AC3E}">
        <p14:creationId xmlns:p14="http://schemas.microsoft.com/office/powerpoint/2010/main" val="987804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E1BB-F966-E34F-93E1-1BD560391C19}"/>
              </a:ext>
            </a:extLst>
          </p:cNvPr>
          <p:cNvSpPr>
            <a:spLocks noGrp="1"/>
          </p:cNvSpPr>
          <p:nvPr>
            <p:ph type="title"/>
          </p:nvPr>
        </p:nvSpPr>
        <p:spPr/>
        <p:txBody>
          <a:bodyPr/>
          <a:lstStyle/>
          <a:p>
            <a:r>
              <a:rPr lang="en-US" dirty="0"/>
              <a:t>Self Study</a:t>
            </a:r>
          </a:p>
        </p:txBody>
      </p:sp>
      <p:sp>
        <p:nvSpPr>
          <p:cNvPr id="3" name="Content Placeholder 2">
            <a:extLst>
              <a:ext uri="{FF2B5EF4-FFF2-40B4-BE49-F238E27FC236}">
                <a16:creationId xmlns:a16="http://schemas.microsoft.com/office/drawing/2014/main" id="{D06AFE14-78D0-5D42-9E29-5F3A49AD9FE2}"/>
              </a:ext>
            </a:extLst>
          </p:cNvPr>
          <p:cNvSpPr>
            <a:spLocks noGrp="1"/>
          </p:cNvSpPr>
          <p:nvPr>
            <p:ph idx="1"/>
          </p:nvPr>
        </p:nvSpPr>
        <p:spPr/>
        <p:txBody>
          <a:bodyPr/>
          <a:lstStyle/>
          <a:p>
            <a:pPr lvl="1"/>
            <a:r>
              <a:rPr lang="en-US" dirty="0"/>
              <a:t>How can I extend range of </a:t>
            </a:r>
            <a:r>
              <a:rPr lang="en-US" dirty="0" err="1"/>
              <a:t>WiFi</a:t>
            </a:r>
            <a:r>
              <a:rPr lang="en-US" dirty="0"/>
              <a:t> router?</a:t>
            </a:r>
          </a:p>
          <a:p>
            <a:pPr lvl="1"/>
            <a:r>
              <a:rPr lang="en-US" dirty="0"/>
              <a:t>Do I need to buy Mesh </a:t>
            </a:r>
            <a:r>
              <a:rPr lang="en-US" dirty="0" err="1"/>
              <a:t>WiFi</a:t>
            </a:r>
            <a:r>
              <a:rPr lang="en-US" dirty="0"/>
              <a:t> system?</a:t>
            </a:r>
          </a:p>
          <a:p>
            <a:pPr lvl="2"/>
            <a:r>
              <a:rPr lang="en-US" dirty="0"/>
              <a:t>What is Mesh </a:t>
            </a:r>
            <a:r>
              <a:rPr lang="en-US" dirty="0" err="1"/>
              <a:t>WiFi</a:t>
            </a:r>
            <a:r>
              <a:rPr lang="en-US" dirty="0"/>
              <a:t> system?</a:t>
            </a:r>
          </a:p>
          <a:p>
            <a:pPr lvl="1"/>
            <a:r>
              <a:rPr lang="en-US" dirty="0"/>
              <a:t>How do I setup firewall of </a:t>
            </a:r>
            <a:r>
              <a:rPr lang="en-US" dirty="0" err="1"/>
              <a:t>WiFi</a:t>
            </a:r>
            <a:r>
              <a:rPr lang="en-US" dirty="0"/>
              <a:t> router?</a:t>
            </a:r>
          </a:p>
          <a:p>
            <a:pPr lvl="1"/>
            <a:r>
              <a:rPr lang="en-US" dirty="0"/>
              <a:t>What </a:t>
            </a:r>
            <a:r>
              <a:rPr lang="en-US" dirty="0" err="1"/>
              <a:t>WiFi</a:t>
            </a:r>
            <a:r>
              <a:rPr lang="en-US" dirty="0"/>
              <a:t> stack is currently in use?</a:t>
            </a:r>
          </a:p>
          <a:p>
            <a:pPr lvl="1"/>
            <a:r>
              <a:rPr lang="en-US" dirty="0"/>
              <a:t>How does </a:t>
            </a:r>
            <a:r>
              <a:rPr lang="en-US" dirty="0" err="1"/>
              <a:t>WiFi</a:t>
            </a:r>
            <a:r>
              <a:rPr lang="en-US" dirty="0"/>
              <a:t> work ? What are the protocols? </a:t>
            </a:r>
          </a:p>
          <a:p>
            <a:pPr lvl="1"/>
            <a:r>
              <a:rPr lang="en-US" dirty="0"/>
              <a:t>What is the speed of Ethernet (cable) port?</a:t>
            </a:r>
          </a:p>
          <a:p>
            <a:pPr lvl="1"/>
            <a:r>
              <a:rPr lang="en-US" dirty="0"/>
              <a:t>What is the Ethernet port speed on the router?</a:t>
            </a:r>
          </a:p>
          <a:p>
            <a:pPr marL="457200" lvl="1" indent="0">
              <a:buNone/>
            </a:pPr>
            <a:endParaRPr lang="en-US" dirty="0"/>
          </a:p>
        </p:txBody>
      </p:sp>
    </p:spTree>
    <p:extLst>
      <p:ext uri="{BB962C8B-B14F-4D97-AF65-F5344CB8AC3E}">
        <p14:creationId xmlns:p14="http://schemas.microsoft.com/office/powerpoint/2010/main" val="1099484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0D28-C402-D24A-8C86-2A100A715C57}"/>
              </a:ext>
            </a:extLst>
          </p:cNvPr>
          <p:cNvSpPr>
            <a:spLocks noGrp="1"/>
          </p:cNvSpPr>
          <p:nvPr>
            <p:ph type="title"/>
          </p:nvPr>
        </p:nvSpPr>
        <p:spPr/>
        <p:txBody>
          <a:bodyPr/>
          <a:lstStyle/>
          <a:p>
            <a:r>
              <a:rPr lang="en-US" dirty="0"/>
              <a:t>Classes of Computers</a:t>
            </a:r>
          </a:p>
        </p:txBody>
      </p:sp>
      <p:sp>
        <p:nvSpPr>
          <p:cNvPr id="3" name="Content Placeholder 2">
            <a:extLst>
              <a:ext uri="{FF2B5EF4-FFF2-40B4-BE49-F238E27FC236}">
                <a16:creationId xmlns:a16="http://schemas.microsoft.com/office/drawing/2014/main" id="{CBB8905B-15AC-6F49-83C5-070ED7F3ABF8}"/>
              </a:ext>
            </a:extLst>
          </p:cNvPr>
          <p:cNvSpPr>
            <a:spLocks noGrp="1"/>
          </p:cNvSpPr>
          <p:nvPr>
            <p:ph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r>
              <a:rPr lang="en-US" dirty="0">
                <a:solidFill>
                  <a:srgbClr val="C00000"/>
                </a:solidFill>
              </a:rPr>
              <a:t>Supercomputers</a:t>
            </a:r>
          </a:p>
          <a:p>
            <a:pPr lvl="1"/>
            <a:r>
              <a:rPr lang="en-US" dirty="0"/>
              <a:t>For high-end scientific and engineering calculations</a:t>
            </a:r>
          </a:p>
          <a:p>
            <a:pPr lvl="1"/>
            <a:r>
              <a:rPr lang="en-US" dirty="0"/>
              <a:t>Highest capability – but small market size</a:t>
            </a:r>
          </a:p>
          <a:p>
            <a:pPr lvl="1"/>
            <a:r>
              <a:rPr lang="en-US" dirty="0"/>
              <a:t>Very expensive – Not much in use excepting for specialized applications</a:t>
            </a:r>
          </a:p>
          <a:p>
            <a:r>
              <a:rPr lang="en-US" dirty="0">
                <a:solidFill>
                  <a:srgbClr val="C00000"/>
                </a:solidFill>
              </a:rPr>
              <a:t>Embedded Computers</a:t>
            </a:r>
          </a:p>
          <a:p>
            <a:pPr lvl="1"/>
            <a:r>
              <a:rPr lang="en-US" dirty="0"/>
              <a:t>Hidden as a component in a system</a:t>
            </a:r>
          </a:p>
          <a:p>
            <a:pPr lvl="1"/>
            <a:r>
              <a:rPr lang="en-US" dirty="0"/>
              <a:t>Significant power/performance/cost constraints</a:t>
            </a:r>
          </a:p>
          <a:p>
            <a:pPr lvl="1"/>
            <a:r>
              <a:rPr lang="en-US" dirty="0"/>
              <a:t>Almost everything today has an embedded processor and Internet connectivity – Car, TV, Fridge, Washing machines, Home security, routers, camera, mobiles, music system,  </a:t>
            </a:r>
            <a:r>
              <a:rPr lang="en-US" dirty="0" err="1"/>
              <a:t>etc</a:t>
            </a:r>
            <a:endParaRPr lang="en-US" dirty="0"/>
          </a:p>
        </p:txBody>
      </p:sp>
      <p:sp>
        <p:nvSpPr>
          <p:cNvPr id="5" name="Footer Placeholder 3">
            <a:extLst>
              <a:ext uri="{FF2B5EF4-FFF2-40B4-BE49-F238E27FC236}">
                <a16:creationId xmlns:a16="http://schemas.microsoft.com/office/drawing/2014/main" id="{C3C57919-8C86-B940-AFE3-D85C0A53CE7E}"/>
              </a:ext>
            </a:extLst>
          </p:cNvPr>
          <p:cNvSpPr txBox="1">
            <a:spLocks/>
          </p:cNvSpPr>
          <p:nvPr/>
        </p:nvSpPr>
        <p:spPr>
          <a:xfrm>
            <a:off x="251520" y="6317981"/>
            <a:ext cx="5112568" cy="30945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lstStyle>
            <a:defPPr>
              <a:defRPr lang="en-US"/>
            </a:defPPr>
            <a:lvl1pPr marL="0" defTabSz="914400" eaLnBrk="1" latinLnBrk="0" hangingPunct="1">
              <a:buClrTx/>
              <a:buSzTx/>
              <a:buFontTx/>
              <a:buNone/>
              <a:defRPr sz="1200" b="0">
                <a:latin typeface="Calibri" panose="020F0502020204030204" pitchFamily="34" charset="0"/>
                <a:cs typeface="Calibri" panose="020F0502020204030204" pitchFamily="34" charset="0"/>
              </a:defRPr>
            </a:lvl1pPr>
            <a:lvl2pPr marL="742950" indent="-285750" defTabSz="914400" eaLnBrk="1" latinLnBrk="0" hangingPunct="1">
              <a:spcBef>
                <a:spcPct val="20000"/>
              </a:spcBef>
              <a:buClr>
                <a:schemeClr val="hlink"/>
              </a:buClr>
              <a:buSzPct val="55000"/>
              <a:buFont typeface="Wingdings" pitchFamily="2" charset="2"/>
              <a:buChar char="n"/>
              <a:defRPr sz="2800">
                <a:latin typeface="Arial" panose="020B0604020202020204" pitchFamily="34" charset="0"/>
              </a:defRPr>
            </a:lvl2pPr>
            <a:lvl3pPr marL="1143000" indent="-228600" defTabSz="914400" eaLnBrk="1" latinLnBrk="0" hangingPunct="1">
              <a:spcBef>
                <a:spcPct val="20000"/>
              </a:spcBef>
              <a:buClr>
                <a:schemeClr val="folHlink"/>
              </a:buClr>
              <a:buSzPct val="50000"/>
              <a:buFont typeface="Wingdings" pitchFamily="2" charset="2"/>
              <a:buChar char="n"/>
              <a:defRPr>
                <a:latin typeface="Arial" panose="020B0604020202020204" pitchFamily="34" charset="0"/>
              </a:defRPr>
            </a:lvl3pPr>
            <a:lvl4pPr marL="1600200" indent="-228600" defTabSz="914400" eaLnBrk="1" latinLnBrk="0" hangingPunct="1">
              <a:spcBef>
                <a:spcPct val="20000"/>
              </a:spcBef>
              <a:buClr>
                <a:schemeClr val="accent2"/>
              </a:buClr>
              <a:buSzPct val="55000"/>
              <a:buFont typeface="Wingdings" pitchFamily="2" charset="2"/>
              <a:buChar char="n"/>
              <a:defRPr sz="2000">
                <a:latin typeface="Arial" panose="020B0604020202020204" pitchFamily="34" charset="0"/>
              </a:defRPr>
            </a:lvl4pPr>
            <a:lvl5pPr marL="2057400" indent="-228600" defTabSz="914400" eaLnBrk="1" latinLnBrk="0" hangingPunct="1">
              <a:spcBef>
                <a:spcPct val="20000"/>
              </a:spcBef>
              <a:buClr>
                <a:schemeClr val="accent1"/>
              </a:buClr>
              <a:buSzPct val="50000"/>
              <a:buFont typeface="Wingdings" pitchFamily="2" charset="2"/>
              <a:buChar char="n"/>
              <a:defRPr sz="2000">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9pPr>
          </a:lstStyle>
          <a:p>
            <a:r>
              <a:rPr lang="en-AU" altLang="en-US" dirty="0"/>
              <a:t>Chapter 1 — Computer Abstractions and Technology —</a:t>
            </a:r>
          </a:p>
          <a:p>
            <a:r>
              <a:rPr lang="en-AU" altLang="en-US" dirty="0"/>
              <a:t> Patterson and Hennessy</a:t>
            </a:r>
          </a:p>
        </p:txBody>
      </p:sp>
    </p:spTree>
    <p:extLst>
      <p:ext uri="{BB962C8B-B14F-4D97-AF65-F5344CB8AC3E}">
        <p14:creationId xmlns:p14="http://schemas.microsoft.com/office/powerpoint/2010/main" val="4068752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0D28-C402-D24A-8C86-2A100A715C57}"/>
              </a:ext>
            </a:extLst>
          </p:cNvPr>
          <p:cNvSpPr>
            <a:spLocks noGrp="1"/>
          </p:cNvSpPr>
          <p:nvPr>
            <p:ph type="title"/>
          </p:nvPr>
        </p:nvSpPr>
        <p:spPr/>
        <p:txBody>
          <a:bodyPr/>
          <a:lstStyle/>
          <a:p>
            <a:r>
              <a:rPr lang="en-US" dirty="0"/>
              <a:t>Classes of Computers</a:t>
            </a:r>
          </a:p>
        </p:txBody>
      </p:sp>
      <p:sp>
        <p:nvSpPr>
          <p:cNvPr id="3" name="Content Placeholder 2">
            <a:extLst>
              <a:ext uri="{FF2B5EF4-FFF2-40B4-BE49-F238E27FC236}">
                <a16:creationId xmlns:a16="http://schemas.microsoft.com/office/drawing/2014/main" id="{CBB8905B-15AC-6F49-83C5-070ED7F3ABF8}"/>
              </a:ext>
            </a:extLst>
          </p:cNvPr>
          <p:cNvSpPr>
            <a:spLocks noGrp="1"/>
          </p:cNvSpPr>
          <p:nvPr>
            <p:ph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r>
              <a:rPr lang="en-US" dirty="0">
                <a:solidFill>
                  <a:srgbClr val="C00000"/>
                </a:solidFill>
              </a:rPr>
              <a:t>Domain Specific Architectures (DSA)</a:t>
            </a:r>
          </a:p>
          <a:p>
            <a:pPr lvl="1"/>
            <a:r>
              <a:rPr lang="en-US" dirty="0"/>
              <a:t>To achieve higher efficiency by tailoring the architecture to characteristics of the domain</a:t>
            </a:r>
          </a:p>
          <a:p>
            <a:pPr lvl="1"/>
            <a:r>
              <a:rPr lang="en-US" dirty="0"/>
              <a:t>Not for one application but for a domain of applications</a:t>
            </a:r>
          </a:p>
          <a:p>
            <a:pPr lvl="1"/>
            <a:r>
              <a:rPr lang="en-US" dirty="0"/>
              <a:t>Requires more domain specific knowledge than what a general purpose processor needs</a:t>
            </a:r>
          </a:p>
        </p:txBody>
      </p:sp>
      <p:sp>
        <p:nvSpPr>
          <p:cNvPr id="5" name="Footer Placeholder 3">
            <a:extLst>
              <a:ext uri="{FF2B5EF4-FFF2-40B4-BE49-F238E27FC236}">
                <a16:creationId xmlns:a16="http://schemas.microsoft.com/office/drawing/2014/main" id="{C3C57919-8C86-B940-AFE3-D85C0A53CE7E}"/>
              </a:ext>
            </a:extLst>
          </p:cNvPr>
          <p:cNvSpPr txBox="1">
            <a:spLocks/>
          </p:cNvSpPr>
          <p:nvPr/>
        </p:nvSpPr>
        <p:spPr>
          <a:xfrm>
            <a:off x="251520" y="6317981"/>
            <a:ext cx="5112568" cy="30945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lstStyle>
            <a:defPPr>
              <a:defRPr lang="en-US"/>
            </a:defPPr>
            <a:lvl1pPr marL="0" defTabSz="914400" eaLnBrk="1" latinLnBrk="0" hangingPunct="1">
              <a:buClrTx/>
              <a:buSzTx/>
              <a:buFontTx/>
              <a:buNone/>
              <a:defRPr sz="1200" b="0">
                <a:latin typeface="Calibri" panose="020F0502020204030204" pitchFamily="34" charset="0"/>
                <a:cs typeface="Calibri" panose="020F0502020204030204" pitchFamily="34" charset="0"/>
              </a:defRPr>
            </a:lvl1pPr>
            <a:lvl2pPr marL="742950" indent="-285750" defTabSz="914400" eaLnBrk="1" latinLnBrk="0" hangingPunct="1">
              <a:spcBef>
                <a:spcPct val="20000"/>
              </a:spcBef>
              <a:buClr>
                <a:schemeClr val="hlink"/>
              </a:buClr>
              <a:buSzPct val="55000"/>
              <a:buFont typeface="Wingdings" pitchFamily="2" charset="2"/>
              <a:buChar char="n"/>
              <a:defRPr sz="2800">
                <a:latin typeface="Arial" panose="020B0604020202020204" pitchFamily="34" charset="0"/>
              </a:defRPr>
            </a:lvl2pPr>
            <a:lvl3pPr marL="1143000" indent="-228600" defTabSz="914400" eaLnBrk="1" latinLnBrk="0" hangingPunct="1">
              <a:spcBef>
                <a:spcPct val="20000"/>
              </a:spcBef>
              <a:buClr>
                <a:schemeClr val="folHlink"/>
              </a:buClr>
              <a:buSzPct val="50000"/>
              <a:buFont typeface="Wingdings" pitchFamily="2" charset="2"/>
              <a:buChar char="n"/>
              <a:defRPr>
                <a:latin typeface="Arial" panose="020B0604020202020204" pitchFamily="34" charset="0"/>
              </a:defRPr>
            </a:lvl3pPr>
            <a:lvl4pPr marL="1600200" indent="-228600" defTabSz="914400" eaLnBrk="1" latinLnBrk="0" hangingPunct="1">
              <a:spcBef>
                <a:spcPct val="20000"/>
              </a:spcBef>
              <a:buClr>
                <a:schemeClr val="accent2"/>
              </a:buClr>
              <a:buSzPct val="55000"/>
              <a:buFont typeface="Wingdings" pitchFamily="2" charset="2"/>
              <a:buChar char="n"/>
              <a:defRPr sz="2000">
                <a:latin typeface="Arial" panose="020B0604020202020204" pitchFamily="34" charset="0"/>
              </a:defRPr>
            </a:lvl4pPr>
            <a:lvl5pPr marL="2057400" indent="-228600" defTabSz="914400" eaLnBrk="1" latinLnBrk="0" hangingPunct="1">
              <a:spcBef>
                <a:spcPct val="20000"/>
              </a:spcBef>
              <a:buClr>
                <a:schemeClr val="accent1"/>
              </a:buClr>
              <a:buSzPct val="50000"/>
              <a:buFont typeface="Wingdings" pitchFamily="2" charset="2"/>
              <a:buChar char="n"/>
              <a:defRPr sz="2000">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latin typeface="Arial" panose="020B0604020202020204" pitchFamily="34" charset="0"/>
              </a:defRPr>
            </a:lvl9pPr>
          </a:lstStyle>
          <a:p>
            <a:r>
              <a:rPr lang="en-AU" altLang="en-US" dirty="0"/>
              <a:t>Chapter 1 — Computer Abstractions and Technology —</a:t>
            </a:r>
          </a:p>
          <a:p>
            <a:r>
              <a:rPr lang="en-AU" altLang="en-US" dirty="0"/>
              <a:t> Patterson and Hennessy</a:t>
            </a:r>
          </a:p>
        </p:txBody>
      </p:sp>
    </p:spTree>
    <p:extLst>
      <p:ext uri="{BB962C8B-B14F-4D97-AF65-F5344CB8AC3E}">
        <p14:creationId xmlns:p14="http://schemas.microsoft.com/office/powerpoint/2010/main" val="2646438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9FA67-03FD-5949-8C79-00DEE2509922}"/>
              </a:ext>
            </a:extLst>
          </p:cNvPr>
          <p:cNvSpPr>
            <a:spLocks noGrp="1"/>
          </p:cNvSpPr>
          <p:nvPr>
            <p:ph type="ctrTitle"/>
          </p:nvPr>
        </p:nvSpPr>
        <p:spPr/>
        <p:txBody>
          <a:bodyPr/>
          <a:lstStyle/>
          <a:p>
            <a:r>
              <a:rPr lang="en-US" dirty="0"/>
              <a:t>Client Server Architecture</a:t>
            </a:r>
          </a:p>
        </p:txBody>
      </p:sp>
    </p:spTree>
    <p:extLst>
      <p:ext uri="{BB962C8B-B14F-4D97-AF65-F5344CB8AC3E}">
        <p14:creationId xmlns:p14="http://schemas.microsoft.com/office/powerpoint/2010/main" val="1204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02E7-ADD0-7144-87F6-8BE42AB97446}"/>
              </a:ext>
            </a:extLst>
          </p:cNvPr>
          <p:cNvSpPr>
            <a:spLocks noGrp="1"/>
          </p:cNvSpPr>
          <p:nvPr>
            <p:ph type="title"/>
          </p:nvPr>
        </p:nvSpPr>
        <p:spPr/>
        <p:txBody>
          <a:bodyPr/>
          <a:lstStyle/>
          <a:p>
            <a:r>
              <a:rPr lang="en-US" dirty="0"/>
              <a:t>Domain Specific Architecture</a:t>
            </a:r>
          </a:p>
        </p:txBody>
      </p:sp>
      <p:sp>
        <p:nvSpPr>
          <p:cNvPr id="3" name="Content Placeholder 2">
            <a:extLst>
              <a:ext uri="{FF2B5EF4-FFF2-40B4-BE49-F238E27FC236}">
                <a16:creationId xmlns:a16="http://schemas.microsoft.com/office/drawing/2014/main" id="{BB6522AA-59A4-6043-8CD7-76437463C251}"/>
              </a:ext>
            </a:extLst>
          </p:cNvPr>
          <p:cNvSpPr>
            <a:spLocks noGrp="1"/>
          </p:cNvSpPr>
          <p:nvPr>
            <p:ph idx="1"/>
          </p:nvPr>
        </p:nvSpPr>
        <p:spPr/>
        <p:txBody>
          <a:bodyPr/>
          <a:lstStyle/>
          <a:p>
            <a:r>
              <a:rPr lang="en-US" dirty="0"/>
              <a:t>Significant performance improvements cannot occur through improvements in general purpose computing</a:t>
            </a:r>
          </a:p>
          <a:p>
            <a:r>
              <a:rPr lang="en-US" dirty="0"/>
              <a:t>A very high order of improvements are possible only by domain specific hardware acceleration</a:t>
            </a:r>
          </a:p>
          <a:p>
            <a:pPr lvl="1"/>
            <a:r>
              <a:rPr lang="en-US" dirty="0"/>
              <a:t>Example:</a:t>
            </a:r>
          </a:p>
          <a:p>
            <a:pPr lvl="2"/>
            <a:r>
              <a:rPr lang="en-US" dirty="0"/>
              <a:t>TPU (Tensor Processing Unit) Architecture – by Google</a:t>
            </a:r>
          </a:p>
          <a:p>
            <a:pPr lvl="2"/>
            <a:r>
              <a:rPr lang="en-US" dirty="0"/>
              <a:t>Neural network for machine learning</a:t>
            </a:r>
          </a:p>
          <a:p>
            <a:pPr lvl="2"/>
            <a:r>
              <a:rPr lang="en-US" dirty="0"/>
              <a:t>GPUs for virtual reality</a:t>
            </a:r>
          </a:p>
          <a:p>
            <a:pPr lvl="2"/>
            <a:r>
              <a:rPr lang="en-US" dirty="0"/>
              <a:t>Programmable network switches and interfaces</a:t>
            </a:r>
          </a:p>
          <a:p>
            <a:r>
              <a:rPr lang="en-US" dirty="0"/>
              <a:t>Advantages:</a:t>
            </a:r>
          </a:p>
          <a:p>
            <a:pPr lvl="1"/>
            <a:r>
              <a:rPr lang="en-US" dirty="0"/>
              <a:t>Eliminates unneeded activities</a:t>
            </a:r>
          </a:p>
          <a:p>
            <a:pPr lvl="1"/>
            <a:r>
              <a:rPr lang="en-US" dirty="0"/>
              <a:t>Uses domain specific parallelism effectively</a:t>
            </a:r>
          </a:p>
          <a:p>
            <a:r>
              <a:rPr lang="en-US" sz="2000" dirty="0">
                <a:solidFill>
                  <a:srgbClr val="FF0000"/>
                </a:solidFill>
              </a:rPr>
              <a:t>Use of domain specific languages; Hardware/Software/System designed for a specific domain</a:t>
            </a:r>
          </a:p>
          <a:p>
            <a:endParaRPr lang="en-US" dirty="0"/>
          </a:p>
        </p:txBody>
      </p:sp>
    </p:spTree>
    <p:extLst>
      <p:ext uri="{BB962C8B-B14F-4D97-AF65-F5344CB8AC3E}">
        <p14:creationId xmlns:p14="http://schemas.microsoft.com/office/powerpoint/2010/main" val="20041278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slides}\pagestyle{empty}&#10;\begin{document}&#10;&#10;\end{document}&#10;"/>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Lst>
</file>

<file path=ppt/theme/theme1.xml><?xml version="1.0" encoding="utf-8"?>
<a:theme xmlns:a="http://schemas.openxmlformats.org/drawingml/2006/main" name="template2007">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00000"/>
      </a:hlink>
      <a:folHlink>
        <a:srgbClr val="C00000"/>
      </a:folHlink>
    </a:clrScheme>
    <a:fontScheme name="Custom 1">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CC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25400" cap="flat" cmpd="sng" algn="ctr">
          <a:solidFill>
            <a:srgbClr val="CC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Narrow" pitchFamily="34" charset="0"/>
          </a:defRPr>
        </a:defPPr>
      </a:lstStyle>
    </a:lnDef>
    <a:txDef>
      <a:spPr>
        <a:noFill/>
      </a:spPr>
      <a:bodyPr wrap="none" rtlCol="0">
        <a:spAutoFit/>
      </a:bodyPr>
      <a:lstStyle>
        <a:defPPr>
          <a:defRPr dirty="0" smtClean="0">
            <a:latin typeface="Calibri" pitchFamily="34" charset="0"/>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6" id="{D20B3DB1-EA20-C84E-8695-CFE51BE4C9E4}" vid="{5A04474D-89D3-4041-B716-B2324764480B}"/>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6" id="{D20B3DB1-EA20-C84E-8695-CFE51BE4C9E4}" vid="{387BF366-C0C6-164A-A4A4-70C366BA38D1}"/>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template2007</Template>
  <TotalTime>264</TotalTime>
  <Words>2512</Words>
  <Application>Microsoft Macintosh PowerPoint</Application>
  <PresentationFormat>On-screen Show (4:3)</PresentationFormat>
  <Paragraphs>368</Paragraphs>
  <Slides>50</Slides>
  <Notes>16</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50</vt:i4>
      </vt:variant>
    </vt:vector>
  </HeadingPairs>
  <TitlesOfParts>
    <vt:vector size="64" baseType="lpstr">
      <vt:lpstr>Heiti SC Light</vt:lpstr>
      <vt:lpstr>MS PGothic</vt:lpstr>
      <vt:lpstr>Arial</vt:lpstr>
      <vt:lpstr>Arial Narrow</vt:lpstr>
      <vt:lpstr>Calibri</vt:lpstr>
      <vt:lpstr>Calibri Light</vt:lpstr>
      <vt:lpstr>Cambria</vt:lpstr>
      <vt:lpstr>Garamond</vt:lpstr>
      <vt:lpstr>Helvetica</vt:lpstr>
      <vt:lpstr>Times New Roman</vt:lpstr>
      <vt:lpstr>Wingdings</vt:lpstr>
      <vt:lpstr>Wingdings 2</vt:lpstr>
      <vt:lpstr>template2007</vt:lpstr>
      <vt:lpstr>Custom Design</vt:lpstr>
      <vt:lpstr> CS 211 Computer Architecture  Lecture 2: Classes of Computers</vt:lpstr>
      <vt:lpstr>Today’s Thought</vt:lpstr>
      <vt:lpstr>Classes of Computers</vt:lpstr>
      <vt:lpstr>References </vt:lpstr>
      <vt:lpstr>Classes of Computers</vt:lpstr>
      <vt:lpstr>Classes of Computers</vt:lpstr>
      <vt:lpstr>Classes of Computers</vt:lpstr>
      <vt:lpstr>Client Server Architecture</vt:lpstr>
      <vt:lpstr>Domain Specific Architecture</vt:lpstr>
      <vt:lpstr>Client Server Architecture</vt:lpstr>
      <vt:lpstr>An Example of Client-Server Architecture</vt:lpstr>
      <vt:lpstr>Domain Specific Architecture</vt:lpstr>
      <vt:lpstr>Domain Specific Architecture</vt:lpstr>
      <vt:lpstr>Domain Specific Architecture</vt:lpstr>
      <vt:lpstr>PostPC Era</vt:lpstr>
      <vt:lpstr>The PostPC Era</vt:lpstr>
      <vt:lpstr>Mobile</vt:lpstr>
      <vt:lpstr>Mobile Subscriptions and subscribers (billion) </vt:lpstr>
      <vt:lpstr>Global Devices and Connection Growth</vt:lpstr>
      <vt:lpstr>Cloud Computing and Datacenter Architecture</vt:lpstr>
      <vt:lpstr>Cloud Computing</vt:lpstr>
      <vt:lpstr>What are Data Centers?</vt:lpstr>
      <vt:lpstr>Data Centers with 100,000+ Servers</vt:lpstr>
      <vt:lpstr>Warehouse-Scale Data Center Building Blocks</vt:lpstr>
      <vt:lpstr>Internet of Things</vt:lpstr>
      <vt:lpstr>Everything is becoming smart</vt:lpstr>
      <vt:lpstr>The IoT</vt:lpstr>
      <vt:lpstr>Sensor devices are becoming widely available</vt:lpstr>
      <vt:lpstr>“Thing” connected to the internet</vt:lpstr>
      <vt:lpstr>Internet of Things</vt:lpstr>
      <vt:lpstr>IoT Platform</vt:lpstr>
      <vt:lpstr>Class - Summary</vt:lpstr>
      <vt:lpstr>Backup</vt:lpstr>
      <vt:lpstr>Inside an iPad/Computer</vt:lpstr>
      <vt:lpstr>Touchscreen</vt:lpstr>
      <vt:lpstr>Through the Looking Glass</vt:lpstr>
      <vt:lpstr>Opening the Box - iPad2</vt:lpstr>
      <vt:lpstr>Inside the Processor</vt:lpstr>
      <vt:lpstr>I/O Devices of iPad</vt:lpstr>
      <vt:lpstr>Other components </vt:lpstr>
      <vt:lpstr>CDN Architecture</vt:lpstr>
      <vt:lpstr>IC Manufacturing</vt:lpstr>
      <vt:lpstr>Memory and I/O Technology Trends </vt:lpstr>
      <vt:lpstr>Manufacturing ICs</vt:lpstr>
      <vt:lpstr>Manufacturing ICs</vt:lpstr>
      <vt:lpstr>Trends</vt:lpstr>
      <vt:lpstr>Manufacturing Process</vt:lpstr>
      <vt:lpstr>Self study </vt:lpstr>
      <vt:lpstr>Self Study</vt:lpstr>
      <vt:lpstr>Self Study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CS 211 Computer Architecture  Lecture :</dc:title>
  <dc:creator>Microsoft Office User</dc:creator>
  <dc:description>Redesign of slides created by Randal E. Bryant and David R. O'Hallaron</dc:description>
  <cp:lastModifiedBy>Microsoft Office User</cp:lastModifiedBy>
  <cp:revision>10</cp:revision>
  <cp:lastPrinted>2010-01-19T15:27:43Z</cp:lastPrinted>
  <dcterms:created xsi:type="dcterms:W3CDTF">2021-01-25T11:04:56Z</dcterms:created>
  <dcterms:modified xsi:type="dcterms:W3CDTF">2021-02-01T16:25:06Z</dcterms:modified>
</cp:coreProperties>
</file>